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-36668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6" name="Shape 8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hape 102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hape 112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2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6" name="Shape 46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Shape 7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6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3" Type="http://schemas.openxmlformats.org/officeDocument/2006/relationships/image" Target="../media/image3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9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8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5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6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6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png"/><Relationship Id="rId3" Type="http://schemas.openxmlformats.org/officeDocument/2006/relationships/image" Target="../media/image3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8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6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9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3" Type="http://schemas.openxmlformats.org/officeDocument/2006/relationships/image" Target="../media/image3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Relationship Id="rId3" Type="http://schemas.openxmlformats.org/officeDocument/2006/relationships/image" Target="../media/image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204" name="Shape 204"/>
          <p:cNvSpPr txBox="1"/>
          <p:nvPr>
            <p:ph type="body" sz="quarter" idx="4294967295"/>
          </p:nvPr>
        </p:nvSpPr>
        <p:spPr>
          <a:xfrm>
            <a:off x="7374345" y="3939242"/>
            <a:ext cx="9635310" cy="3724008"/>
          </a:xfrm>
          <a:prstGeom prst="rect">
            <a:avLst/>
          </a:prstGeom>
        </p:spPr>
        <p:txBody>
          <a:bodyPr lIns="0" tIns="0" rIns="0" bIns="0"/>
          <a:lstStyle>
            <a:lvl1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lvl1pPr>
          </a:lstStyle>
          <a:p>
            <a:pPr/>
            <a:r>
              <a:t>But is this reproducible?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data-transformation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3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Shape 844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Summary functions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t>Take a vector as input. </a:t>
            </a:r>
          </a:p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t>Return a single value as output.</a:t>
            </a:r>
          </a:p>
        </p:txBody>
      </p:sp>
      <p:sp>
        <p:nvSpPr>
          <p:cNvPr id="846" name="Shape 846"/>
          <p:cNvSpPr/>
          <p:nvPr/>
        </p:nvSpPr>
        <p:spPr>
          <a:xfrm>
            <a:off x="5754276" y="4251272"/>
            <a:ext cx="6438791" cy="8863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" y="0"/>
                </a:moveTo>
                <a:lnTo>
                  <a:pt x="21600" y="2542"/>
                </a:lnTo>
                <a:lnTo>
                  <a:pt x="21590" y="14662"/>
                </a:lnTo>
                <a:lnTo>
                  <a:pt x="0" y="21600"/>
                </a:lnTo>
                <a:lnTo>
                  <a:pt x="38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7" name="Shape 847"/>
          <p:cNvSpPr/>
          <p:nvPr/>
        </p:nvSpPr>
        <p:spPr>
          <a:xfrm>
            <a:off x="9820400" y="5302752"/>
            <a:ext cx="2377520" cy="497930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48" name="data-transformation.pdf"/>
          <p:cNvPicPr>
            <a:picLocks noChangeAspect="1"/>
          </p:cNvPicPr>
          <p:nvPr/>
        </p:nvPicPr>
        <p:blipFill>
          <a:blip r:embed="rId4">
            <a:extLst/>
          </a:blip>
          <a:srcRect l="24870" t="6595" r="50447" b="30020"/>
          <a:stretch>
            <a:fillRect/>
          </a:stretch>
        </p:blipFill>
        <p:spPr>
          <a:xfrm>
            <a:off x="1348661" y="4254886"/>
            <a:ext cx="4467251" cy="8864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4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851" name="Shape 851"/>
          <p:cNvSpPr txBox="1"/>
          <p:nvPr/>
        </p:nvSpPr>
        <p:spPr>
          <a:xfrm rot="20517336">
            <a:off x="18212620" y="7492366"/>
            <a:ext cx="17317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 back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n()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number of rows in a dataset/group</a:t>
            </a:r>
          </a:p>
        </p:txBody>
      </p:sp>
      <p:sp>
        <p:nvSpPr>
          <p:cNvPr id="857" name="Shape 857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8" name="Shape 858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</a:t>
            </a:r>
            <a:r>
              <a:t>n = n()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59" name="Table 859"/>
          <p:cNvGraphicFramePr/>
          <p:nvPr/>
        </p:nvGraphicFramePr>
        <p:xfrm>
          <a:off x="12720539" y="7381416"/>
          <a:ext cx="8515391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019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860" name="Shape 860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61" name="Table 861"/>
          <p:cNvGraphicFramePr/>
          <p:nvPr/>
        </p:nvGraphicFramePr>
        <p:xfrm>
          <a:off x="2306320" y="7441444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862" name="Shape 862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n_distinct()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number of distinct values in a variable</a:t>
            </a:r>
          </a:p>
        </p:txBody>
      </p:sp>
      <p:sp>
        <p:nvSpPr>
          <p:cNvPr id="868" name="Shape 868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9" name="Shape 869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summarise(n = n(), </a:t>
            </a:r>
            <a:r>
              <a:t>nname = n_distinct(name)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70" name="Table 870"/>
          <p:cNvGraphicFramePr/>
          <p:nvPr/>
        </p:nvGraphicFramePr>
        <p:xfrm>
          <a:off x="12720539" y="7381416"/>
          <a:ext cx="8515391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03607"/>
                <a:gridCol w="2600908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nname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1924665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97310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871" name="Shape 871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72" name="Table 872"/>
          <p:cNvGraphicFramePr/>
          <p:nvPr/>
        </p:nvGraphicFramePr>
        <p:xfrm>
          <a:off x="2306320" y="7441444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873" name="Shape 873"/>
          <p:cNvSpPr txBox="1"/>
          <p:nvPr/>
        </p:nvSpPr>
        <p:spPr>
          <a:xfrm>
            <a:off x="4675625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Shape 87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should we define popularity?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2" name="Shape 88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year sex   name        n      prop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1  2011 F     Khaleesi    28 0.0000145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2  2012 F     Khaleesi   146 0.0000754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3  2013 F     Khaleesi   243 0.000126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4  2014 F     Khaleesi   369 0.000189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5  2015 F     Khaleesi   341 0.000175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6  2016 F     Khaleesi   371 0.000192 </a:t>
            </a:r>
          </a:p>
          <a:p>
            <a:pPr algn="l">
              <a:spcBef>
                <a:spcPts val="1500"/>
              </a:spcBef>
              <a:defRPr sz="45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7  2017 F     Khaleesi   466 0.000249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5" name="Shape 88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886" name="Shape 886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6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b="1" sz="20000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Grouping </a:t>
            </a:r>
          </a:p>
          <a:p>
            <a:pPr defTabSz="2438400">
              <a:defRPr b="1" sz="20000">
                <a:solidFill>
                  <a:srgbClr val="F3F3F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891" name="Shape 891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2" name="Shape 892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93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Shape 8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72516">
              <a:defRPr sz="9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03-Transform-Exercises.Rmd</a:t>
            </a:r>
          </a:p>
        </p:txBody>
      </p:sp>
      <p:pic>
        <p:nvPicPr>
          <p:cNvPr id="895" name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896" name="Shape 896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4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Toy data sets to practice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899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Shape 900"/>
          <p:cNvSpPr txBox="1"/>
          <p:nvPr/>
        </p:nvSpPr>
        <p:spPr>
          <a:xfrm>
            <a:off x="16976219" y="3393899"/>
            <a:ext cx="2487279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pollution</a:t>
            </a:r>
          </a:p>
        </p:txBody>
      </p:sp>
      <p:graphicFrame>
        <p:nvGraphicFramePr>
          <p:cNvPr id="901" name="Table 901"/>
          <p:cNvGraphicFramePr/>
          <p:nvPr/>
        </p:nvGraphicFramePr>
        <p:xfrm>
          <a:off x="14776896" y="436917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02" name="Shape 90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905" name="Table 905"/>
          <p:cNvGraphicFramePr/>
          <p:nvPr/>
        </p:nvGraphicFramePr>
        <p:xfrm>
          <a:off x="15398557" y="6600399"/>
          <a:ext cx="6240164" cy="1638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6" name="Table 906"/>
          <p:cNvGraphicFramePr/>
          <p:nvPr/>
        </p:nvGraphicFramePr>
        <p:xfrm>
          <a:off x="4408464" y="4430386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07" name="Shape 907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8" name="Shape 908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summarise(mean = mean(amount), sum = sum(amount), n = n())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9-05-04 at 10.43.20 AM.png"/>
          <p:cNvPicPr>
            <a:picLocks noChangeAspect="1"/>
          </p:cNvPicPr>
          <p:nvPr/>
        </p:nvPicPr>
        <p:blipFill>
          <a:blip r:embed="rId3">
            <a:extLst/>
          </a:blip>
          <a:srcRect l="13761" t="21799" r="13761" b="12599"/>
          <a:stretch>
            <a:fillRect/>
          </a:stretch>
        </p:blipFill>
        <p:spPr>
          <a:xfrm>
            <a:off x="8599504" y="386953"/>
            <a:ext cx="15428551" cy="1294211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09" name="Shape 209"/>
          <p:cNvSpPr txBox="1"/>
          <p:nvPr/>
        </p:nvSpPr>
        <p:spPr>
          <a:xfrm rot="21271686">
            <a:off x="1553112" y="6843684"/>
            <a:ext cx="5923298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Code Equivalent</a:t>
            </a:r>
          </a:p>
        </p:txBody>
      </p:sp>
      <p:pic>
        <p:nvPicPr>
          <p:cNvPr id="21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1581" y="9217909"/>
            <a:ext cx="3659451" cy="20004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6" presetID="18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>
                                        <p:cTn id="11" dur="4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09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1" name="Table 911"/>
          <p:cNvGraphicFramePr/>
          <p:nvPr/>
        </p:nvGraphicFramePr>
        <p:xfrm>
          <a:off x="15398557" y="6600399"/>
          <a:ext cx="6240164" cy="1638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2" name="Table 912"/>
          <p:cNvGraphicFramePr/>
          <p:nvPr/>
        </p:nvGraphicFramePr>
        <p:xfrm>
          <a:off x="4408464" y="4430386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13" name="Shape 913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3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16" name="Table 916"/>
          <p:cNvGraphicFramePr/>
          <p:nvPr/>
        </p:nvGraphicFramePr>
        <p:xfrm>
          <a:off x="4408464" y="8758138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919" name="Group 919"/>
          <p:cNvGrpSpPr/>
          <p:nvPr/>
        </p:nvGrpSpPr>
        <p:grpSpPr>
          <a:xfrm>
            <a:off x="3838637" y="4021790"/>
            <a:ext cx="17800084" cy="6782819"/>
            <a:chOff x="0" y="0"/>
            <a:chExt cx="17800082" cy="6782818"/>
          </a:xfrm>
        </p:grpSpPr>
        <p:graphicFrame>
          <p:nvGraphicFramePr>
            <p:cNvPr id="917" name="Table 917"/>
            <p:cNvGraphicFramePr/>
            <p:nvPr/>
          </p:nvGraphicFramePr>
          <p:xfrm>
            <a:off x="11559919" y="2578609"/>
            <a:ext cx="6240164" cy="16383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918" name="Shape 918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920" name="Table 920"/>
          <p:cNvGraphicFramePr/>
          <p:nvPr/>
        </p:nvGraphicFramePr>
        <p:xfrm>
          <a:off x="4408464" y="4450355"/>
          <a:ext cx="6902848" cy="269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21" name="Table 921"/>
          <p:cNvGraphicFramePr/>
          <p:nvPr/>
        </p:nvGraphicFramePr>
        <p:xfrm>
          <a:off x="4408464" y="7134262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" fill="hold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78 -0.176316" origin="layout" pathEditMode="relative">
                                      <p:cBhvr>
                                        <p:cTn id="10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978 -0.088660" origin="layout" pathEditMode="relative">
                                      <p:cBhvr>
                                        <p:cTn id="13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9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roup 926"/>
          <p:cNvGrpSpPr/>
          <p:nvPr/>
        </p:nvGrpSpPr>
        <p:grpSpPr>
          <a:xfrm>
            <a:off x="15398557" y="2527300"/>
            <a:ext cx="6240164" cy="7462739"/>
            <a:chOff x="25400" y="25400"/>
            <a:chExt cx="6240162" cy="7462738"/>
          </a:xfrm>
        </p:grpSpPr>
        <p:graphicFrame>
          <p:nvGraphicFramePr>
            <p:cNvPr id="923" name="Table 923"/>
            <p:cNvGraphicFramePr/>
            <p:nvPr/>
          </p:nvGraphicFramePr>
          <p:xfrm>
            <a:off x="25400" y="3949700"/>
            <a:ext cx="6240163" cy="8255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24" name="Table 924"/>
            <p:cNvGraphicFramePr/>
            <p:nvPr/>
          </p:nvGraphicFramePr>
          <p:xfrm>
            <a:off x="25400" y="25400"/>
            <a:ext cx="6240163" cy="16383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25" name="Table 925"/>
            <p:cNvGraphicFramePr/>
            <p:nvPr/>
          </p:nvGraphicFramePr>
          <p:xfrm>
            <a:off x="25400" y="6662638"/>
            <a:ext cx="6240163" cy="8255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036215"/>
                  <a:gridCol w="2056697"/>
                  <a:gridCol w="2133707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</p:grpSp>
      <p:pic>
        <p:nvPicPr>
          <p:cNvPr id="92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28" name="Table 928"/>
          <p:cNvGraphicFramePr/>
          <p:nvPr/>
        </p:nvGraphicFramePr>
        <p:xfrm>
          <a:off x="4408464" y="8758138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29" name="Table 929"/>
          <p:cNvGraphicFramePr/>
          <p:nvPr/>
        </p:nvGraphicFramePr>
        <p:xfrm>
          <a:off x="4408464" y="1993900"/>
          <a:ext cx="6902848" cy="269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30" name="Table 930"/>
          <p:cNvGraphicFramePr/>
          <p:nvPr/>
        </p:nvGraphicFramePr>
        <p:xfrm>
          <a:off x="4408464" y="5892800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934" name="Group 934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931" name="Shape 931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935" name="Shape 935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6" name="Shape 936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39" name="Shape 939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group_by() + summarise()</a:t>
            </a:r>
          </a:p>
        </p:txBody>
      </p:sp>
      <p:graphicFrame>
        <p:nvGraphicFramePr>
          <p:cNvPr id="940" name="Table 940"/>
          <p:cNvGraphicFramePr/>
          <p:nvPr/>
        </p:nvGraphicFramePr>
        <p:xfrm>
          <a:off x="15396747" y="2527300"/>
          <a:ext cx="6240163" cy="16383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1" name="Table 941"/>
          <p:cNvGraphicFramePr/>
          <p:nvPr/>
        </p:nvGraphicFramePr>
        <p:xfrm>
          <a:off x="15396747" y="9164538"/>
          <a:ext cx="6240163" cy="825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2" name="Table 942"/>
          <p:cNvGraphicFramePr/>
          <p:nvPr/>
        </p:nvGraphicFramePr>
        <p:xfrm>
          <a:off x="15396747" y="6451600"/>
          <a:ext cx="6240163" cy="8255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036215"/>
                <a:gridCol w="2056697"/>
                <a:gridCol w="2133707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2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343 0.168519" origin="layout" pathEditMode="relative">
                                      <p:cBhvr>
                                        <p:cTn id="3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xit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5" dur="1000" fill="hold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343 -0.138534" origin="layout" pathEditMode="relative">
                                      <p:cBhvr>
                                        <p:cTn id="39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6" grpId="9"/>
      <p:bldP build="whole" bldLvl="1" animBg="1" rev="0" advAuto="0" spid="934" grpId="1"/>
      <p:bldP build="whole" bldLvl="1" animBg="1" rev="0" advAuto="0" spid="942" grpId="6"/>
      <p:bldP build="whole" bldLvl="1" animBg="1" rev="0" advAuto="0" spid="940" grpId="5"/>
      <p:bldP build="whole" bldLvl="1" animBg="1" rev="0" advAuto="0" spid="938" grpId="2"/>
      <p:bldP build="whole" bldLvl="1" animBg="1" rev="0" advAuto="0" spid="926" grpId="3"/>
      <p:bldP build="whole" bldLvl="1" animBg="1" rev="0" advAuto="0" spid="941" grpId="7"/>
      <p:bldP build="whole" bldLvl="1" animBg="1" rev="0" advAuto="0" spid="939" grpId="4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Shape 9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group_by()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90727">
              <a:defRPr sz="5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Groups cases by common values of one or more columns.</a:t>
            </a:r>
          </a:p>
        </p:txBody>
      </p:sp>
      <p:sp>
        <p:nvSpPr>
          <p:cNvPr id="947" name="Shape 947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8" name="Shape 948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955907" y="7519976"/>
            <a:ext cx="8506951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A tibble: 6 x 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# Groups:   city [3]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city     size 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&lt;chr&gt;    &lt;chr&gt;  &lt;dbl&gt;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London  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London  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Beijing 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Beijing  small     56</a:t>
            </a:r>
          </a:p>
        </p:txBody>
      </p:sp>
      <p:sp>
        <p:nvSpPr>
          <p:cNvPr id="950" name="Shape 950"/>
          <p:cNvSpPr/>
          <p:nvPr/>
        </p:nvSpPr>
        <p:spPr>
          <a:xfrm>
            <a:off x="8330137" y="8103951"/>
            <a:ext cx="7758492" cy="15524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1" name="Shape 951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2" name="Shape 952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city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0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group_by()</a:t>
            </a:r>
          </a:p>
        </p:txBody>
      </p:sp>
      <p:graphicFrame>
        <p:nvGraphicFramePr>
          <p:cNvPr id="955" name="Table 955"/>
          <p:cNvGraphicFramePr/>
          <p:nvPr/>
        </p:nvGraphicFramePr>
        <p:xfrm>
          <a:off x="681782" y="7786045"/>
          <a:ext cx="6902848" cy="16256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56" name="Table 956"/>
          <p:cNvGraphicFramePr/>
          <p:nvPr/>
        </p:nvGraphicFramePr>
        <p:xfrm>
          <a:off x="681782" y="3478262"/>
          <a:ext cx="6902848" cy="26924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57" name="Table 957"/>
          <p:cNvGraphicFramePr/>
          <p:nvPr/>
        </p:nvGraphicFramePr>
        <p:xfrm>
          <a:off x="681782" y="6162169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58" name="Table 958"/>
          <p:cNvGraphicFramePr/>
          <p:nvPr/>
        </p:nvGraphicFramePr>
        <p:xfrm>
          <a:off x="9078689" y="8198687"/>
          <a:ext cx="6902848" cy="16256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59" name="Table 959"/>
          <p:cNvGraphicFramePr/>
          <p:nvPr/>
        </p:nvGraphicFramePr>
        <p:xfrm>
          <a:off x="9078689" y="2367712"/>
          <a:ext cx="6902848" cy="26924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960" name="Table 960"/>
          <p:cNvGraphicFramePr/>
          <p:nvPr/>
        </p:nvGraphicFramePr>
        <p:xfrm>
          <a:off x="9075514" y="5819775"/>
          <a:ext cx="6902848" cy="1625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61" name="Shape 961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962" name="Table 962"/>
          <p:cNvGraphicFramePr/>
          <p:nvPr/>
        </p:nvGraphicFramePr>
        <p:xfrm>
          <a:off x="17465822" y="4819354"/>
          <a:ext cx="6239322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151746"/>
                <a:gridCol w="1598888"/>
                <a:gridCol w="1428274"/>
                <a:gridCol w="1047711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963" name="Shape 963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4" name="Shape 964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5" name="Shape 965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6" name="Shape 966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7" name="Shape 967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8" name="Shape 968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69" name="Shape 969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group_by(city)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Table 971"/>
          <p:cNvGraphicFramePr/>
          <p:nvPr/>
        </p:nvGraphicFramePr>
        <p:xfrm>
          <a:off x="16147583" y="3478262"/>
          <a:ext cx="6239322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43706"/>
                <a:gridCol w="1921663"/>
                <a:gridCol w="1406687"/>
                <a:gridCol w="1160316"/>
                <a:gridCol w="832035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972" name="Shape 972"/>
          <p:cNvSpPr/>
          <p:nvPr/>
        </p:nvSpPr>
        <p:spPr>
          <a:xfrm flipH="1" flipV="1">
            <a:off x="14825419" y="6331570"/>
            <a:ext cx="985203" cy="3868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3" name="Shape 973"/>
          <p:cNvSpPr/>
          <p:nvPr/>
        </p:nvSpPr>
        <p:spPr>
          <a:xfrm flipH="1" flipV="1">
            <a:off x="14825419" y="5312716"/>
            <a:ext cx="985203" cy="5900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4" name="Shape 974"/>
          <p:cNvSpPr/>
          <p:nvPr/>
        </p:nvSpPr>
        <p:spPr>
          <a:xfrm flipH="1" flipV="1">
            <a:off x="14825419" y="4179563"/>
            <a:ext cx="985203" cy="907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5" name="Shape 975"/>
          <p:cNvSpPr/>
          <p:nvPr/>
        </p:nvSpPr>
        <p:spPr>
          <a:xfrm flipH="1" flipV="1">
            <a:off x="14825419" y="7388524"/>
            <a:ext cx="985203" cy="145535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6" name="Shape 976"/>
          <p:cNvSpPr/>
          <p:nvPr/>
        </p:nvSpPr>
        <p:spPr>
          <a:xfrm flipH="1">
            <a:off x="14825419" y="8349712"/>
            <a:ext cx="985203" cy="44966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7" name="Shape 977"/>
          <p:cNvSpPr/>
          <p:nvPr/>
        </p:nvSpPr>
        <p:spPr>
          <a:xfrm flipH="1">
            <a:off x="14825419" y="9165365"/>
            <a:ext cx="985203" cy="337067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8" name="Shape 978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group_by()</a:t>
            </a:r>
          </a:p>
        </p:txBody>
      </p:sp>
      <p:grpSp>
        <p:nvGrpSpPr>
          <p:cNvPr id="982" name="Group 982"/>
          <p:cNvGrpSpPr/>
          <p:nvPr/>
        </p:nvGrpSpPr>
        <p:grpSpPr>
          <a:xfrm>
            <a:off x="681782" y="3478262"/>
            <a:ext cx="6902848" cy="5933385"/>
            <a:chOff x="25400" y="25400"/>
            <a:chExt cx="6902846" cy="5933383"/>
          </a:xfrm>
        </p:grpSpPr>
        <p:graphicFrame>
          <p:nvGraphicFramePr>
            <p:cNvPr id="979" name="Table 979"/>
            <p:cNvGraphicFramePr/>
            <p:nvPr/>
          </p:nvGraphicFramePr>
          <p:xfrm>
            <a:off x="25400" y="4333182"/>
            <a:ext cx="6902847" cy="162560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80" name="Table 980"/>
            <p:cNvGraphicFramePr/>
            <p:nvPr/>
          </p:nvGraphicFramePr>
          <p:xfrm>
            <a:off x="25400" y="25400"/>
            <a:ext cx="6902847" cy="26924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6076"/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b="0" sz="360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baseline="31999" sz="2700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81" name="Table 981"/>
            <p:cNvGraphicFramePr/>
            <p:nvPr/>
          </p:nvGraphicFramePr>
          <p:xfrm>
            <a:off x="25400" y="2709306"/>
            <a:ext cx="6902847" cy="162560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</p:grpSp>
      <p:sp>
        <p:nvSpPr>
          <p:cNvPr id="983" name="Shape 983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4" name="Shape 984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pollution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city, size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summarise(mean = mean(amount), sum = sum(amount), n = n())</a:t>
            </a:r>
          </a:p>
        </p:txBody>
      </p:sp>
      <p:grpSp>
        <p:nvGrpSpPr>
          <p:cNvPr id="991" name="Group 991"/>
          <p:cNvGrpSpPr/>
          <p:nvPr/>
        </p:nvGrpSpPr>
        <p:grpSpPr>
          <a:xfrm>
            <a:off x="8424207" y="2293827"/>
            <a:ext cx="6902848" cy="8329551"/>
            <a:chOff x="25400" y="25400"/>
            <a:chExt cx="6902846" cy="8329550"/>
          </a:xfrm>
        </p:grpSpPr>
        <p:graphicFrame>
          <p:nvGraphicFramePr>
            <p:cNvPr id="985" name="Table 985"/>
            <p:cNvGraphicFramePr/>
            <p:nvPr/>
          </p:nvGraphicFramePr>
          <p:xfrm>
            <a:off x="25400" y="25400"/>
            <a:ext cx="6902847" cy="26924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10668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city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particle
size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3600">
                            <a:sym typeface="Helvetica"/>
                          </a:defRPr>
                        </a:pPr>
                        <a:r>
                          <a:t>amount</a:t>
                        </a:r>
                      </a:p>
                      <a:p>
                        <a:pPr defTabSz="914400">
                          <a:lnSpc>
                            <a:spcPct val="60000"/>
                          </a:lnSpc>
                          <a:defRPr b="0" sz="3600">
                            <a:sym typeface="Helvetica"/>
                          </a:defRPr>
                        </a:pPr>
                        <a:r>
                          <a:t> </a:t>
                        </a:r>
                        <a:r>
                          <a:rPr sz="2700"/>
                          <a:t>(µg/m</a:t>
                        </a:r>
                        <a:r>
                          <a:rPr baseline="31999" sz="2700"/>
                          <a:t>3</a:t>
                        </a:r>
                        <a:r>
                          <a:rPr sz="2700"/>
                          <a:t>)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86" name="Table 986"/>
            <p:cNvGraphicFramePr/>
            <p:nvPr/>
          </p:nvGraphicFramePr>
          <p:xfrm>
            <a:off x="25400" y="3348588"/>
            <a:ext cx="6902847" cy="162560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87" name="Table 987"/>
            <p:cNvGraphicFramePr/>
            <p:nvPr/>
          </p:nvGraphicFramePr>
          <p:xfrm>
            <a:off x="25400" y="4475508"/>
            <a:ext cx="6902847" cy="162560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London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88" name="Table 988"/>
            <p:cNvGraphicFramePr/>
            <p:nvPr/>
          </p:nvGraphicFramePr>
          <p:xfrm>
            <a:off x="25400" y="5602429"/>
            <a:ext cx="6902847" cy="1625601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large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121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89" name="Table 989"/>
            <p:cNvGraphicFramePr/>
            <p:nvPr/>
          </p:nvGraphicFramePr>
          <p:xfrm>
            <a:off x="25400" y="6729349"/>
            <a:ext cx="6902847" cy="162560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Beijing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56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990" name="Table 990"/>
            <p:cNvGraphicFramePr/>
            <p:nvPr/>
          </p:nvGraphicFramePr>
          <p:xfrm>
            <a:off x="25400" y="2221668"/>
            <a:ext cx="6902847" cy="1625602"/>
          </p:xfrm>
          <a:graphic xmlns:a="http://schemas.openxmlformats.org/drawingml/2006/main">
            <a:graphicData uri="http://schemas.openxmlformats.org/drawingml/2006/table">
              <a:tbl>
                <a:tblPr firstCol="0" firstRow="0" lastCol="0" lastRow="0" bandCol="0" bandRow="0" rtl="0">
                  <a:tableStyleId>{33BA23B1-9221-436E-865A-0063620EA4FD}</a:tableStyleId>
                </a:tblPr>
                <a:tblGrid>
                  <a:gridCol w="2247900"/>
                  <a:gridCol w="1917700"/>
                  <a:gridCol w="1879600"/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New York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small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</p:grpSp>
      <p:grpSp>
        <p:nvGrpSpPr>
          <p:cNvPr id="998" name="Group 998"/>
          <p:cNvGrpSpPr/>
          <p:nvPr/>
        </p:nvGrpSpPr>
        <p:grpSpPr>
          <a:xfrm>
            <a:off x="7209994" y="4179563"/>
            <a:ext cx="985203" cy="5322869"/>
            <a:chOff x="0" y="0"/>
            <a:chExt cx="985202" cy="5322868"/>
          </a:xfrm>
        </p:grpSpPr>
        <p:sp>
          <p:nvSpPr>
            <p:cNvPr id="992" name="Shape 992"/>
            <p:cNvSpPr/>
            <p:nvPr/>
          </p:nvSpPr>
          <p:spPr>
            <a:xfrm flipV="1">
              <a:off x="0" y="2152007"/>
              <a:ext cx="985203" cy="3868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 flipV="1">
              <a:off x="0" y="1133153"/>
              <a:ext cx="985203" cy="5900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4" name="Shape 994"/>
            <p:cNvSpPr/>
            <p:nvPr/>
          </p:nvSpPr>
          <p:spPr>
            <a:xfrm flipV="1">
              <a:off x="0" y="0"/>
              <a:ext cx="985203" cy="907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5" name="Shape 995"/>
            <p:cNvSpPr/>
            <p:nvPr/>
          </p:nvSpPr>
          <p:spPr>
            <a:xfrm flipV="1">
              <a:off x="0" y="3208961"/>
              <a:ext cx="985203" cy="145535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6" name="Shape 996"/>
            <p:cNvSpPr/>
            <p:nvPr/>
          </p:nvSpPr>
          <p:spPr>
            <a:xfrm>
              <a:off x="0" y="4170148"/>
              <a:ext cx="985203" cy="449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7" name="Shape 997"/>
            <p:cNvSpPr/>
            <p:nvPr/>
          </p:nvSpPr>
          <p:spPr>
            <a:xfrm>
              <a:off x="0" y="4985802"/>
              <a:ext cx="985203" cy="337067"/>
            </a:xfrm>
            <a:prstGeom prst="line">
              <a:avLst/>
            </a:prstGeom>
            <a:noFill/>
            <a:ln w="762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Shape 100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group_by()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Groups cases by common values.</a:t>
            </a:r>
          </a:p>
        </p:txBody>
      </p:sp>
      <p:sp>
        <p:nvSpPr>
          <p:cNvPr id="1003" name="Shape 1003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4" name="Shape 1004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05" name="Table 1005"/>
          <p:cNvGraphicFramePr/>
          <p:nvPr/>
        </p:nvGraphicFramePr>
        <p:xfrm>
          <a:off x="9078689" y="9418674"/>
          <a:ext cx="6239322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12436"/>
                <a:gridCol w="3714185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172371079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175749438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006" name="Shape 1006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Shape 100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ungroup()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Removes grouping criteria from a data frame.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863031" y="4624756"/>
            <a:ext cx="16657936" cy="446648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2" name="Shape 1012"/>
          <p:cNvSpPr txBox="1"/>
          <p:nvPr/>
        </p:nvSpPr>
        <p:spPr>
          <a:xfrm>
            <a:off x="4006588" y="4806570"/>
            <a:ext cx="15761970" cy="395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ungroup()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sum(n))</a:t>
            </a:r>
          </a:p>
        </p:txBody>
      </p:sp>
      <p:graphicFrame>
        <p:nvGraphicFramePr>
          <p:cNvPr id="1013" name="Table 1013"/>
          <p:cNvGraphicFramePr/>
          <p:nvPr/>
        </p:nvGraphicFramePr>
        <p:xfrm>
          <a:off x="10541000" y="10312250"/>
          <a:ext cx="3314700" cy="16294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302000"/>
              </a:tblGrid>
              <a:tr h="808362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500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0836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1014" name="Shape 1014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8</a:t>
            </a:r>
          </a:p>
        </p:txBody>
      </p:sp>
      <p:sp>
        <p:nvSpPr>
          <p:cNvPr id="1017" name="Shape 1017"/>
          <p:cNvSpPr txBox="1"/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Complete the code with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</a:t>
            </a:r>
            <a:r>
              <a:rPr b="1"/>
              <a:t>name</a:t>
            </a:r>
            <a:r>
              <a:t> and </a:t>
            </a:r>
            <a:r>
              <a:rPr b="1"/>
              <a:t>sex</a:t>
            </a:r>
            <a:r>
              <a:t> combinations. Compute popularity as the </a:t>
            </a:r>
            <a:r>
              <a:rPr i="1"/>
              <a:t>total</a:t>
            </a:r>
            <a:r>
              <a:t> number of children with a given name and sex.</a:t>
            </a:r>
          </a:p>
        </p:txBody>
      </p:sp>
      <p:pic>
        <p:nvPicPr>
          <p:cNvPr id="1018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19" name="Shape 1019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0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18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2" name="Shape 1022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name   sex   total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James     M 5120990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John     M 5095674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Robert     M 4803068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Michael     M 4323928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  Mary     F 4118058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William     M 4071645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 David     M 3589754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Joseph     M 2581785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Richard     M 2558165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Charles     M 2371621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with 107,963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Question</a:t>
            </a:r>
          </a:p>
        </p:txBody>
      </p:sp>
      <p:sp>
        <p:nvSpPr>
          <p:cNvPr id="214" name="Shape 214"/>
          <p:cNvSpPr txBox="1"/>
          <p:nvPr>
            <p:ph type="body" sz="quarter" idx="4294967295"/>
          </p:nvPr>
        </p:nvSpPr>
        <p:spPr>
          <a:xfrm>
            <a:off x="6042118" y="3939242"/>
            <a:ext cx="12299764" cy="372400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Where is the working directory when you press </a:t>
            </a:r>
            <a:r>
              <a:rPr b="1"/>
              <a:t>knit</a:t>
            </a:r>
            <a:r>
              <a:t>?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8" name="Shape 1028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arrange(desc(total))</a:t>
            </a:r>
            <a:r>
              <a:t>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ungroup()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slice(1:10)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fct_reorder(name,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  desc(total)), y = total, fill = sex))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theme_bw()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scale_fill_brewer() +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labs(x = "name")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1" name="Shape 1031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</p:txBody>
      </p:sp>
      <p:sp>
        <p:nvSpPr>
          <p:cNvPr id="1032" name="Shape 1032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Can we do this for </a:t>
            </a:r>
          </a:p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each name?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5" name="Shape 1035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 &amp; sex == "F") </a:t>
            </a:r>
            <a:r>
              <a:rPr>
                <a:solidFill>
                  <a:schemeClr val="accent1"/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1964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arrange(desc(total))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8" name="Shape 1038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filter(name == "Khaleesi" &amp; sex == "F")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group_by(name, sex)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</p:txBody>
      </p:sp>
      <p:sp>
        <p:nvSpPr>
          <p:cNvPr id="1039" name="Shape 1039"/>
          <p:cNvSpPr txBox="1"/>
          <p:nvPr/>
        </p:nvSpPr>
        <p:spPr>
          <a:xfrm rot="21271686">
            <a:off x="12927910" y="5588103"/>
            <a:ext cx="10010993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Group by the variables you used to get your test case</a:t>
            </a:r>
          </a:p>
        </p:txBody>
      </p:sp>
      <p:pic>
        <p:nvPicPr>
          <p:cNvPr id="104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7795723">
            <a:off x="8595415" y="5823407"/>
            <a:ext cx="3534109" cy="341104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0" dur="3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9" grpId="1"/>
      <p:bldP build="whole" bldLvl="1" animBg="1" rev="0" advAuto="0" spid="1040" grpId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Shape 104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should we define popularity?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49" name="Shape 1049"/>
          <p:cNvSpPr/>
          <p:nvPr/>
        </p:nvSpPr>
        <p:spPr>
          <a:xfrm rot="18900000">
            <a:off x="13640570" y="8825532"/>
            <a:ext cx="14817352" cy="3115935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could this </a:t>
            </a:r>
          </a:p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 biased?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9" grpId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2" name="Shape 1052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2017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3546301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</a:t>
            </a:r>
            <a:r>
              <a:rPr>
                <a:solidFill>
                  <a:schemeClr val="accent1"/>
                </a:solidFill>
              </a:rPr>
              <a:t>1880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total</a:t>
            </a:r>
          </a:p>
          <a:p>
            <a:pPr algn="l">
              <a:spcBef>
                <a:spcPts val="1500"/>
              </a:spcBef>
              <a:defRPr sz="50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201484</a:t>
            </a:r>
          </a:p>
        </p:txBody>
      </p:sp>
      <p:sp>
        <p:nvSpPr>
          <p:cNvPr id="1053" name="Shape 1053"/>
          <p:cNvSpPr txBox="1"/>
          <p:nvPr/>
        </p:nvSpPr>
        <p:spPr>
          <a:xfrm rot="21275570">
            <a:off x="7489785" y="4432784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3,546,301</a:t>
            </a:r>
          </a:p>
        </p:txBody>
      </p:sp>
      <p:sp>
        <p:nvSpPr>
          <p:cNvPr id="1054" name="Shape 1054"/>
          <p:cNvSpPr txBox="1"/>
          <p:nvPr/>
        </p:nvSpPr>
        <p:spPr>
          <a:xfrm rot="21275570">
            <a:off x="8051438" y="10688383"/>
            <a:ext cx="5867332" cy="10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201,484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9</a:t>
            </a:r>
          </a:p>
        </p:txBody>
      </p:sp>
      <p:sp>
        <p:nvSpPr>
          <p:cNvPr id="1057" name="Shape 1057"/>
          <p:cNvSpPr txBox="1"/>
          <p:nvPr>
            <p:ph type="body" sz="half" idx="4294967295"/>
          </p:nvPr>
        </p:nvSpPr>
        <p:spPr>
          <a:xfrm>
            <a:off x="3650264" y="3822623"/>
            <a:ext cx="17083472" cy="49785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Use group_by() to calculate the </a:t>
            </a:r>
            <a:r>
              <a:t>total</a:t>
            </a:r>
            <a:r>
              <a:t> </a:t>
            </a:r>
            <a:r>
              <a:t>number of children born</a:t>
            </a:r>
            <a:r>
              <a:rPr b="1"/>
              <a:t> for every year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Plot the results as a line graph: total vs. year.</a:t>
            </a:r>
          </a:p>
        </p:txBody>
      </p:sp>
      <p:pic>
        <p:nvPicPr>
          <p:cNvPr id="1058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59" name="Shape 105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58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2" name="Shape 1062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summarise(n_children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aes(x = year, y = n_children))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218" name="Shape 218"/>
          <p:cNvSpPr txBox="1"/>
          <p:nvPr>
            <p:ph type="body" idx="4294967295"/>
          </p:nvPr>
        </p:nvSpPr>
        <p:spPr>
          <a:xfrm>
            <a:off x="2385826" y="3302021"/>
            <a:ext cx="19612348" cy="711195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Move your working directory to the </a:t>
            </a:r>
            <a:r>
              <a:rPr b="1"/>
              <a:t>03-Transform</a:t>
            </a:r>
            <a:r>
              <a:t> folder.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Import the </a:t>
            </a:r>
            <a:r>
              <a:rPr b="1"/>
              <a:t>babynames.csv</a:t>
            </a:r>
            <a:r>
              <a:t> dataset. Give it the name babynames.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Copy the import code into the code chunk in </a:t>
            </a:r>
            <a:r>
              <a:rPr b="1"/>
              <a:t>03-Transform-Exercises</a:t>
            </a:r>
            <a:r>
              <a:t> (so the document can reload it later).</a:t>
            </a:r>
          </a:p>
        </p:txBody>
      </p:sp>
      <p:pic>
        <p:nvPicPr>
          <p:cNvPr id="21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20" name="Shape 2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video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6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7" name="Shape 106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Shape 107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should we define popularity?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075" name="Shape 1075"/>
          <p:cNvSpPr txBox="1"/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Rank names within each year?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mutate()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roup 1082"/>
          <p:cNvGrpSpPr/>
          <p:nvPr/>
        </p:nvGrpSpPr>
        <p:grpSpPr>
          <a:xfrm>
            <a:off x="1052540" y="7000420"/>
            <a:ext cx="8229601" cy="11112593"/>
            <a:chOff x="0" y="435570"/>
            <a:chExt cx="8229600" cy="11112591"/>
          </a:xfrm>
        </p:grpSpPr>
        <p:graphicFrame>
          <p:nvGraphicFramePr>
            <p:cNvPr id="1080" name="Table 1080"/>
            <p:cNvGraphicFramePr/>
            <p:nvPr/>
          </p:nvGraphicFramePr>
          <p:xfrm>
            <a:off x="0" y="842061"/>
            <a:ext cx="8229600" cy="107061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415217"/>
                  <a:gridCol w="1123444"/>
                  <a:gridCol w="2159387"/>
                  <a:gridCol w="1495137"/>
                  <a:gridCol w="1950164"/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81" name="Shape 1081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babynames</a:t>
              </a:r>
            </a:p>
          </p:txBody>
        </p:sp>
      </p:grpSp>
      <p:pic>
        <p:nvPicPr>
          <p:cNvPr id="108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4" name="Shape 108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mutate()</a:t>
            </a:r>
          </a:p>
        </p:txBody>
      </p:sp>
      <p:sp>
        <p:nvSpPr>
          <p:cNvPr id="1085" name="Shape 108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86" name="Shape 108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Create new columns.</a:t>
            </a:r>
          </a:p>
        </p:txBody>
      </p:sp>
      <p:sp>
        <p:nvSpPr>
          <p:cNvPr id="1087" name="Shape 108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88" name="Shape 108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89" name="Table 1089"/>
          <p:cNvGraphicFramePr/>
          <p:nvPr/>
        </p:nvGraphicFramePr>
        <p:xfrm>
          <a:off x="11386259" y="760718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09700"/>
                <a:gridCol w="1117600"/>
                <a:gridCol w="2159000"/>
                <a:gridCol w="1498600"/>
                <a:gridCol w="1955800"/>
                <a:gridCol w="2225872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roup 1093"/>
          <p:cNvGrpSpPr/>
          <p:nvPr/>
        </p:nvGrpSpPr>
        <p:grpSpPr>
          <a:xfrm>
            <a:off x="1052540" y="7000420"/>
            <a:ext cx="8229601" cy="11112593"/>
            <a:chOff x="0" y="435570"/>
            <a:chExt cx="8229600" cy="11112591"/>
          </a:xfrm>
        </p:grpSpPr>
        <p:graphicFrame>
          <p:nvGraphicFramePr>
            <p:cNvPr id="1091" name="Table 1091"/>
            <p:cNvGraphicFramePr/>
            <p:nvPr/>
          </p:nvGraphicFramePr>
          <p:xfrm>
            <a:off x="0" y="842061"/>
            <a:ext cx="8229600" cy="107061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415217"/>
                  <a:gridCol w="1123444"/>
                  <a:gridCol w="2159387"/>
                  <a:gridCol w="1495137"/>
                  <a:gridCol w="1950164"/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year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sex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000">
                            <a:solidFill>
                              <a:srgbClr val="FFFFFF"/>
                            </a:solidFill>
                            <a:sym typeface="Helvetica"/>
                          </a:rPr>
                          <a:t>prop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9655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9532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0.0805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5927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5348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0.0451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8769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William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8524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0.0787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James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5442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0.0503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Charles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4664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0.0431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1881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Gideon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0.0001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092" name="Shape 1092"/>
            <p:cNvSpPr/>
            <p:nvPr/>
          </p:nvSpPr>
          <p:spPr>
            <a:xfrm>
              <a:off x="410977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babynames</a:t>
              </a:r>
            </a:p>
          </p:txBody>
        </p:sp>
      </p:grpSp>
      <p:sp>
        <p:nvSpPr>
          <p:cNvPr id="1094" name="Shape 10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mutate()</a:t>
            </a:r>
          </a:p>
        </p:txBody>
      </p:sp>
      <p:sp>
        <p:nvSpPr>
          <p:cNvPr id="1095" name="Shape 1095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6" name="Shape 1096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Create new columns.</a:t>
            </a:r>
          </a:p>
        </p:txBody>
      </p:sp>
      <p:sp>
        <p:nvSpPr>
          <p:cNvPr id="1097" name="Shape 1097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8" name="Shape 1098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percent = round(prop*100, 2)</a:t>
            </a:r>
            <a:r>
              <a:rPr>
                <a:solidFill>
                  <a:srgbClr val="000000"/>
                </a:solidFill>
              </a:rPr>
              <a:t>,</a:t>
            </a:r>
            <a:r>
              <a:t> nper = round(percent)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1099" name="Table 1099"/>
          <p:cNvGraphicFramePr/>
          <p:nvPr/>
        </p:nvGraphicFramePr>
        <p:xfrm>
          <a:off x="11393892" y="760718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09700"/>
                <a:gridCol w="1117600"/>
                <a:gridCol w="2159000"/>
                <a:gridCol w="1498600"/>
                <a:gridCol w="1955800"/>
                <a:gridCol w="2222500"/>
                <a:gridCol w="1579993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rgbClr val="FFFFFF"/>
                          </a:solidFill>
                          <a:sym typeface="Helvetica"/>
                        </a:rPr>
                        <a:t>percent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900">
                          <a:solidFill>
                            <a:srgbClr val="FFFFFF"/>
                          </a:solidFill>
                          <a:sym typeface="Helvetica"/>
                        </a:rPr>
                        <a:t>nper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8.05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4.51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8.1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39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ratio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39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9.15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22.42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15.46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25.32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11</a:t>
            </a:r>
          </a:p>
        </p:txBody>
      </p:sp>
      <p:sp>
        <p:nvSpPr>
          <p:cNvPr id="1102" name="Shape 1102"/>
          <p:cNvSpPr txBox="1"/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1103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03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6" name="Shape 1106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</a:t>
            </a:r>
            <a:r>
              <a:rPr>
                <a:solidFill>
                  <a:schemeClr val="accent1"/>
                </a:solidFill>
              </a:rPr>
              <a:t>=</a:t>
            </a:r>
            <a:r>
              <a:rPr>
                <a:solidFill>
                  <a:srgbClr val="F1F2F4"/>
                </a:solidFill>
              </a:rPr>
              <a:t> min_rank(desc(prop))</a:t>
            </a:r>
            <a:r>
              <a:t>)</a:t>
            </a:r>
          </a:p>
        </p:txBody>
      </p:sp>
      <p:sp>
        <p:nvSpPr>
          <p:cNvPr id="1107" name="Shape 1107"/>
          <p:cNvSpPr txBox="1"/>
          <p:nvPr/>
        </p:nvSpPr>
        <p:spPr>
          <a:xfrm rot="20517336">
            <a:off x="9839061" y="1754364"/>
            <a:ext cx="1731707" cy="122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71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053" y="4892685"/>
            <a:ext cx="9992660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0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888654" y="6996201"/>
            <a:ext cx="1563045" cy="199996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18212620" y="7492366"/>
            <a:ext cx="1731707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6227347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Vectorized functions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8941148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Take a vector as input. 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 a vector of the same length as output.</a:t>
            </a:r>
          </a:p>
        </p:txBody>
      </p:sp>
      <p:sp>
        <p:nvSpPr>
          <p:cNvPr id="1116" name="Shape 1116"/>
          <p:cNvSpPr/>
          <p:nvPr/>
        </p:nvSpPr>
        <p:spPr>
          <a:xfrm>
            <a:off x="6681281" y="1820804"/>
            <a:ext cx="3052313" cy="11439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17" name="Shape 1117"/>
          <p:cNvSpPr/>
          <p:nvPr/>
        </p:nvSpPr>
        <p:spPr>
          <a:xfrm>
            <a:off x="7365033" y="5299610"/>
            <a:ext cx="2377520" cy="6519949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>
            <a:extLst/>
          </a:blip>
          <a:srcRect l="880" t="5920" r="74437" b="12435"/>
          <a:stretch>
            <a:fillRect/>
          </a:stretch>
        </p:blipFill>
        <p:spPr>
          <a:xfrm>
            <a:off x="2261095" y="1844784"/>
            <a:ext cx="4467251" cy="1141840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19" name="Shape 111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Shape 11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min_rank()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go-to ranking function (ties share the lowest rank)</a:t>
            </a:r>
          </a:p>
        </p:txBody>
      </p:sp>
      <p:sp>
        <p:nvSpPr>
          <p:cNvPr id="1124" name="Shape 1124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5" name="Shape 1125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1 2 2 4</a:t>
            </a:r>
          </a:p>
        </p:txBody>
      </p:sp>
      <p:sp>
        <p:nvSpPr>
          <p:cNvPr id="1126" name="Shape 1126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7" name="Shape 1127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min_rank(desc(</a:t>
            </a:r>
            <a:r>
              <a:t>c(50, 100, 100, 1000)</a:t>
            </a:r>
            <a:r>
              <a:rPr>
                <a:solidFill>
                  <a:srgbClr val="000000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[1] 4 2 2 1</a:t>
            </a:r>
          </a:p>
        </p:txBody>
      </p:sp>
      <p:sp>
        <p:nvSpPr>
          <p:cNvPr id="1128" name="Shape 112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pic>
        <p:nvPicPr>
          <p:cNvPr id="22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25779">
              <a:spcBef>
                <a:spcPts val="2100"/>
              </a:spcBef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Names of male and female babies born in the US from 1880 to 2015. 1.8M rows.</a:t>
            </a:r>
          </a:p>
        </p:txBody>
      </p:sp>
      <p:sp>
        <p:nvSpPr>
          <p:cNvPr id="225" name="Shape 225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Shape 226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install.packages("babynames")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library(babynames)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236" name="Group 236"/>
            <p:cNvGrpSpPr/>
            <p:nvPr/>
          </p:nvGrpSpPr>
          <p:grpSpPr>
            <a:xfrm>
              <a:off x="349207" y="0"/>
              <a:ext cx="5666386" cy="4380989"/>
              <a:chOff x="0" y="0"/>
              <a:chExt cx="5666384" cy="4380988"/>
            </a:xfrm>
          </p:grpSpPr>
          <p:sp>
            <p:nvSpPr>
              <p:cNvPr id="227" name="Shape 227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9" name="Shape 229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1" name="Shape 231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3" name="Shape 233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4" name="Shape 234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35" name="Shape 235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237" name="Shape 237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 package</a:t>
              </a:r>
            </a:p>
          </p:txBody>
        </p:sp>
      </p:grpSp>
      <p:sp>
        <p:nvSpPr>
          <p:cNvPr id="239" name="Shape 23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10</a:t>
            </a:r>
          </a:p>
        </p:txBody>
      </p:sp>
      <p:sp>
        <p:nvSpPr>
          <p:cNvPr id="1131" name="Shape 1131"/>
          <p:cNvSpPr txBox="1"/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/>
              <a:t>Rank the names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Fill in the blanks to rank each name within its </a:t>
            </a:r>
            <a:r>
              <a:rPr b="1"/>
              <a:t>year</a:t>
            </a:r>
            <a:r>
              <a:t> and </a:t>
            </a:r>
            <a:r>
              <a:rPr b="1"/>
              <a:t>sex</a:t>
            </a:r>
            <a:r>
              <a:t>. </a:t>
            </a:r>
          </a:p>
        </p:txBody>
      </p:sp>
      <p:pic>
        <p:nvPicPr>
          <p:cNvPr id="113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33" name="Shape 113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32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36" name="Shape 1136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>
                <a:solidFill>
                  <a:schemeClr val="accent1"/>
                </a:solidFill>
              </a:rPr>
              <a:t>year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sex</a:t>
            </a:r>
            <a:r>
              <a:t>) %&gt;%</a:t>
            </a:r>
          </a:p>
          <a:p>
            <a:pPr algn="l" defTabSz="572516">
              <a:spcBef>
                <a:spcPts val="1400"/>
              </a:spcBef>
              <a:defRPr sz="49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mutate</a:t>
            </a:r>
            <a:r>
              <a:t>(rank =</a:t>
            </a:r>
            <a:r>
              <a:rPr>
                <a:solidFill>
                  <a:schemeClr val="accent1"/>
                </a:solidFill>
              </a:rPr>
              <a:t> </a:t>
            </a:r>
            <a:r>
              <a:t>min_rank(</a:t>
            </a:r>
            <a:r>
              <a:rPr>
                <a:solidFill>
                  <a:schemeClr val="accent1"/>
                </a:solidFill>
              </a:rPr>
              <a:t>desc(</a:t>
            </a:r>
            <a:r>
              <a:t>prop</a:t>
            </a:r>
            <a:r>
              <a:rPr>
                <a:solidFill>
                  <a:schemeClr val="accent1"/>
                </a:solidFill>
              </a:rPr>
              <a:t>))</a:t>
            </a:r>
            <a:r>
              <a:t>)</a:t>
            </a:r>
          </a:p>
          <a:p>
            <a:pPr algn="l" defTabSz="572516">
              <a:spcBef>
                <a:spcPts val="14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Groups:   year, sex [276]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 year sex   name          n   prop  rank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1  1880 F     Mary       7065 0.0724     1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2  1880 F     Anna       2604 0.0267     2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3  1880 F     Emma       2003 0.0205     3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4  1880 F     Elizabeth  1939 0.0199     4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5  1880 F     Minnie     1746 0.0179     5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6  1880 F     Margaret   1578 0.0162     6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7  1880 F     Ida        1472 0.0151     7</a:t>
            </a:r>
          </a:p>
          <a:p>
            <a:pPr algn="l" defTabSz="572516">
              <a:spcBef>
                <a:spcPts val="900"/>
              </a:spcBef>
              <a:defRPr sz="441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… with 1,924,655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39" name="Shape 1139"/>
          <p:cNvSpPr txBox="1"/>
          <p:nvPr/>
        </p:nvSpPr>
        <p:spPr>
          <a:xfrm>
            <a:off x="1350315" y="959315"/>
            <a:ext cx="21683370" cy="1175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</a:t>
            </a:r>
            <a:r>
              <a:rPr>
                <a:solidFill>
                  <a:schemeClr val="accent1"/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filter(name == "Garrett")</a:t>
            </a:r>
          </a:p>
          <a:p>
            <a:pPr algn="l" defTabSz="560831">
              <a:spcBef>
                <a:spcPts val="14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Groups:   year, sex [177]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  year sex   name        n      prop  rank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1  1880 M     Garrett    13 0.000110    505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2  1881 M     Garrett     7 0.0000646   707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3  1882 M     Garrett    15 0.000123    469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4  1883 M     Garrett    13 0.000116    497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5  1884 M     Garrett    15 0.000122    488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 6  1885 M     Garrett     9 0.0000776   641</a:t>
            </a:r>
          </a:p>
          <a:p>
            <a:pPr algn="l" defTabSz="560831">
              <a:spcBef>
                <a:spcPts val="900"/>
              </a:spcBef>
              <a:defRPr sz="432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… with 167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2" name="Shape 11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Step 1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Rank the names for each year and sex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145" name="Screen Shot 2019-06-05 at 4.19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7180" y="4947532"/>
            <a:ext cx="13409640" cy="15331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48" name="Shape 11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Step 2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for each name</a:t>
            </a:r>
          </a:p>
        </p:txBody>
      </p:sp>
      <p:sp>
        <p:nvSpPr>
          <p:cNvPr id="1150" name="Shape 115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151" name="Screen Shot 2019-06-05 at 4.21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4242" y="7210985"/>
            <a:ext cx="13575516" cy="3815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4" name="Shape 11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Strategy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for each name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Arrange the names by median rank</a:t>
            </a:r>
          </a:p>
        </p:txBody>
      </p:sp>
      <p:sp>
        <p:nvSpPr>
          <p:cNvPr id="1156" name="Shape 1156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Shape 115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Strategy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2779911" y="3351791"/>
            <a:ext cx="19367011" cy="714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Rank the names </a:t>
            </a:r>
            <a:r>
              <a:rPr b="1" i="1">
                <a:solidFill>
                  <a:schemeClr val="accent1"/>
                </a:solidFill>
              </a:rPr>
              <a:t>for each year and sex</a:t>
            </a:r>
          </a:p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Compute the median rank </a:t>
            </a:r>
            <a:r>
              <a:rPr b="1" i="1">
                <a:solidFill>
                  <a:schemeClr val="accent1"/>
                </a:solidFill>
              </a:rPr>
              <a:t>for each name</a:t>
            </a:r>
            <a:endParaRPr b="1" i="1">
              <a:solidFill>
                <a:schemeClr val="accent1"/>
              </a:solidFill>
            </a:endParaRPr>
          </a:p>
          <a:p>
            <a:pPr marL="1322916" indent="-1322916" algn="l">
              <a:lnSpc>
                <a:spcPct val="140000"/>
              </a:lnSpc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Arrange the names by median rank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/>
        </p:nvSpPr>
        <p:spPr>
          <a:xfrm>
            <a:off x="4001694" y="1288784"/>
            <a:ext cx="19880413" cy="1113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  <a:r>
              <a:t>  group_by(____, ____) %&gt;% </a:t>
            </a: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  <a:r>
              <a:t>  mutate(rank = ____(____(prop))) %&gt;% </a:t>
            </a: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  <a:r>
              <a:t>  group_by(____, ____) %&gt;% </a:t>
            </a: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  <a:r>
              <a:t>  ________(score = ______(_____)) %&gt;% </a:t>
            </a: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6800">
                <a:latin typeface="Monaco"/>
                <a:ea typeface="Monaco"/>
                <a:cs typeface="Monaco"/>
                <a:sym typeface="Monaco"/>
              </a:defRPr>
            </a:pPr>
            <a:r>
              <a:t>  arrange(score)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168" name="Group 1168"/>
          <p:cNvGrpSpPr/>
          <p:nvPr/>
        </p:nvGrpSpPr>
        <p:grpSpPr>
          <a:xfrm>
            <a:off x="374054" y="6610508"/>
            <a:ext cx="3340837" cy="2592469"/>
            <a:chOff x="0" y="0"/>
            <a:chExt cx="3340835" cy="2592467"/>
          </a:xfrm>
        </p:grpSpPr>
        <p:sp>
          <p:nvSpPr>
            <p:cNvPr id="1165" name="Shape 1165"/>
            <p:cNvSpPr txBox="1"/>
            <p:nvPr/>
          </p:nvSpPr>
          <p:spPr>
            <a:xfrm>
              <a:off x="0" y="0"/>
              <a:ext cx="1400154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10000">
                  <a:solidFill>
                    <a:srgbClr val="78AAD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166" name="Shape 1166"/>
            <p:cNvSpPr/>
            <p:nvPr/>
          </p:nvSpPr>
          <p:spPr>
            <a:xfrm flipV="1">
              <a:off x="3275896" y="195605"/>
              <a:ext cx="1" cy="2396863"/>
            </a:xfrm>
            <a:prstGeom prst="line">
              <a:avLst/>
            </a:prstGeom>
            <a:noFill/>
            <a:ln w="1270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940682" y="1394036"/>
              <a:ext cx="1400154" cy="1"/>
            </a:xfrm>
            <a:prstGeom prst="line">
              <a:avLst/>
            </a:prstGeom>
            <a:noFill/>
            <a:ln w="1270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72" name="Group 1172"/>
          <p:cNvGrpSpPr/>
          <p:nvPr/>
        </p:nvGrpSpPr>
        <p:grpSpPr>
          <a:xfrm>
            <a:off x="374054" y="1568823"/>
            <a:ext cx="3340837" cy="3787183"/>
            <a:chOff x="0" y="0"/>
            <a:chExt cx="3340835" cy="3787182"/>
          </a:xfrm>
        </p:grpSpPr>
        <p:sp>
          <p:nvSpPr>
            <p:cNvPr id="1169" name="Shape 1169"/>
            <p:cNvSpPr txBox="1"/>
            <p:nvPr/>
          </p:nvSpPr>
          <p:spPr>
            <a:xfrm>
              <a:off x="0" y="568160"/>
              <a:ext cx="1400154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10000">
                  <a:solidFill>
                    <a:srgbClr val="78AAD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170" name="Shape 1170"/>
            <p:cNvSpPr/>
            <p:nvPr/>
          </p:nvSpPr>
          <p:spPr>
            <a:xfrm flipV="1">
              <a:off x="3275896" y="-1"/>
              <a:ext cx="1" cy="3787184"/>
            </a:xfrm>
            <a:prstGeom prst="line">
              <a:avLst/>
            </a:prstGeom>
            <a:noFill/>
            <a:ln w="1270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940682" y="1893591"/>
              <a:ext cx="1400154" cy="1"/>
            </a:xfrm>
            <a:prstGeom prst="line">
              <a:avLst/>
            </a:prstGeom>
            <a:noFill/>
            <a:ln w="1270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76" name="Group 1176"/>
          <p:cNvGrpSpPr/>
          <p:nvPr/>
        </p:nvGrpSpPr>
        <p:grpSpPr>
          <a:xfrm>
            <a:off x="374054" y="10171262"/>
            <a:ext cx="3340837" cy="2396863"/>
            <a:chOff x="0" y="0"/>
            <a:chExt cx="3340835" cy="2396862"/>
          </a:xfrm>
        </p:grpSpPr>
        <p:sp>
          <p:nvSpPr>
            <p:cNvPr id="1173" name="Shape 1173"/>
            <p:cNvSpPr txBox="1"/>
            <p:nvPr/>
          </p:nvSpPr>
          <p:spPr>
            <a:xfrm>
              <a:off x="0" y="0"/>
              <a:ext cx="1400154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10000">
                  <a:solidFill>
                    <a:srgbClr val="78AAD6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174" name="Shape 1174"/>
            <p:cNvSpPr/>
            <p:nvPr/>
          </p:nvSpPr>
          <p:spPr>
            <a:xfrm flipV="1">
              <a:off x="3275896" y="615587"/>
              <a:ext cx="1" cy="1095377"/>
            </a:xfrm>
            <a:prstGeom prst="line">
              <a:avLst/>
            </a:prstGeom>
            <a:noFill/>
            <a:ln w="1270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940682" y="1198431"/>
              <a:ext cx="1400154" cy="1"/>
            </a:xfrm>
            <a:prstGeom prst="line">
              <a:avLst/>
            </a:prstGeom>
            <a:noFill/>
            <a:ln w="1270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2" grpId="1"/>
      <p:bldP build="whole" bldLvl="1" animBg="1" rev="0" advAuto="0" spid="1176" grpId="3"/>
      <p:bldP build="whole" bldLvl="1" animBg="1" rev="0" advAuto="0" spid="1168" grpId="2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11</a:t>
            </a:r>
          </a:p>
        </p:txBody>
      </p:sp>
      <p:sp>
        <p:nvSpPr>
          <p:cNvPr id="1179" name="Shape 1179"/>
          <p:cNvSpPr txBox="1"/>
          <p:nvPr>
            <p:ph type="body" idx="4294967295"/>
          </p:nvPr>
        </p:nvSpPr>
        <p:spPr>
          <a:xfrm>
            <a:off x="2929566" y="3240423"/>
            <a:ext cx="1852486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rPr b="1"/>
              <a:t>Calculate the medians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Fill in the blanks to compute the median of the ranks for each name (i.e., for each combination of </a:t>
            </a:r>
            <a:r>
              <a:rPr b="1"/>
              <a:t>name</a:t>
            </a:r>
            <a:r>
              <a:t> and </a:t>
            </a:r>
            <a:r>
              <a:rPr b="1"/>
              <a:t>sex</a:t>
            </a:r>
            <a:r>
              <a:t>). Arrange the results from highest median rank to lowest.</a:t>
            </a:r>
          </a:p>
        </p:txBody>
      </p:sp>
      <p:pic>
        <p:nvPicPr>
          <p:cNvPr id="1180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81" name="Shape 118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80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84" name="Shape 1184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>
                <a:solidFill>
                  <a:schemeClr val="accent1"/>
                </a:solidFill>
              </a:rPr>
              <a:t>name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sex</a:t>
            </a:r>
            <a:r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summarise</a:t>
            </a:r>
            <a:r>
              <a:t>(score = </a:t>
            </a:r>
            <a:r>
              <a:rPr>
                <a:solidFill>
                  <a:schemeClr val="accent1"/>
                </a:solidFill>
              </a:rPr>
              <a:t>median</a:t>
            </a:r>
            <a:r>
              <a:t>(</a:t>
            </a:r>
            <a:r>
              <a:rPr>
                <a:solidFill>
                  <a:schemeClr val="accent1"/>
                </a:solidFill>
              </a:rPr>
              <a:t>rank</a:t>
            </a:r>
            <a:r>
              <a:t>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arrange(score)</a:t>
            </a: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   name   sex score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    Mary     F     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   James     M     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    John     M     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 William     M     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  Robert     M     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with 107,963 more rows</a:t>
            </a:r>
          </a:p>
        </p:txBody>
      </p:sp>
      <p:sp>
        <p:nvSpPr>
          <p:cNvPr id="1185" name="Shape 118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write_csv()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Saves data set as a csv on your computer.</a:t>
            </a:r>
          </a:p>
        </p:txBody>
      </p:sp>
      <p:sp>
        <p:nvSpPr>
          <p:cNvPr id="244" name="Shape 244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5" name="Shape 245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write_csv(babynames, path = "babynames.csv"</a:t>
            </a:r>
            <a:r>
              <a:t>)</a:t>
            </a:r>
          </a:p>
        </p:txBody>
      </p:sp>
      <p:sp>
        <p:nvSpPr>
          <p:cNvPr id="246" name="Shape 246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Table to save</a:t>
            </a:r>
          </a:p>
        </p:txBody>
      </p:sp>
      <p:sp>
        <p:nvSpPr>
          <p:cNvPr id="247" name="Shape 247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path to save at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91" name="Shape 1191"/>
          <p:cNvSpPr txBox="1"/>
          <p:nvPr/>
        </p:nvSpPr>
        <p:spPr>
          <a:xfrm>
            <a:off x="1412011" y="706374"/>
            <a:ext cx="21683371" cy="1239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mutate(rank = min_rank(desc(prop)))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group_by(name,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summarise(score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fct_reorder(name, score), y = score,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 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theme_bw()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scale_fill_brewer()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  labs(x = "name", y = "Median Rank")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roup 1198"/>
          <p:cNvGrpSpPr/>
          <p:nvPr/>
        </p:nvGrpSpPr>
        <p:grpSpPr>
          <a:xfrm>
            <a:off x="4016707" y="9338663"/>
            <a:ext cx="18733394" cy="1006615"/>
            <a:chOff x="25400" y="0"/>
            <a:chExt cx="18733392" cy="1006613"/>
          </a:xfrm>
        </p:grpSpPr>
        <p:sp>
          <p:nvSpPr>
            <p:cNvPr id="1193" name="Shape 1193"/>
            <p:cNvSpPr txBox="1"/>
            <p:nvPr/>
          </p:nvSpPr>
          <p:spPr>
            <a:xfrm>
              <a:off x="3847505" y="0"/>
              <a:ext cx="14911288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Make tables of summaries with </a:t>
              </a:r>
              <a:r>
                <a:rPr b="1">
                  <a:solidFill>
                    <a:schemeClr val="accent1"/>
                  </a:solidFill>
                </a:rPr>
                <a:t>summarise()</a:t>
              </a:r>
              <a:r>
                <a:t>.</a:t>
              </a:r>
            </a:p>
          </p:txBody>
        </p:sp>
        <p:grpSp>
          <p:nvGrpSpPr>
            <p:cNvPr id="1197" name="Group 1197"/>
            <p:cNvGrpSpPr/>
            <p:nvPr/>
          </p:nvGrpSpPr>
          <p:grpSpPr>
            <a:xfrm>
              <a:off x="25400" y="46106"/>
              <a:ext cx="2326277" cy="928433"/>
              <a:chOff x="25400" y="25400"/>
              <a:chExt cx="2326276" cy="928431"/>
            </a:xfrm>
          </p:grpSpPr>
          <p:sp>
            <p:nvSpPr>
              <p:cNvPr id="1194" name="Shape 1194"/>
              <p:cNvSpPr/>
              <p:nvPr/>
            </p:nvSpPr>
            <p:spPr>
              <a:xfrm>
                <a:off x="1490824" y="116956"/>
                <a:ext cx="206194" cy="110207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aphicFrame>
            <p:nvGraphicFramePr>
              <p:cNvPr id="1195" name="Table 1195"/>
              <p:cNvGraphicFramePr/>
              <p:nvPr/>
            </p:nvGraphicFramePr>
            <p:xfrm>
              <a:off x="25400" y="25400"/>
              <a:ext cx="1378581" cy="9284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2856"/>
                    <a:gridCol w="258515"/>
                    <a:gridCol w="374198"/>
                    <a:gridCol w="460310"/>
                  </a:tblGrid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graphicFrame>
            <p:nvGraphicFramePr>
              <p:cNvPr id="1196" name="Table 1196"/>
              <p:cNvGraphicFramePr/>
              <p:nvPr/>
            </p:nvGraphicFramePr>
            <p:xfrm>
              <a:off x="1780176" y="25726"/>
              <a:ext cx="571501" cy="38287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9400"/>
                    <a:gridCol w="279400"/>
                  </a:tblGrid>
                  <a:tr h="121589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40774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sz="3600"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407742"/>
                        </a:solidFill>
                      </a:tcPr>
                    </a:tc>
                  </a:tr>
                  <a:tr h="121589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</a:tbl>
              </a:graphicData>
            </a:graphic>
          </p:graphicFrame>
        </p:grpSp>
      </p:grpSp>
      <p:grpSp>
        <p:nvGrpSpPr>
          <p:cNvPr id="1204" name="Group 1204"/>
          <p:cNvGrpSpPr/>
          <p:nvPr/>
        </p:nvGrpSpPr>
        <p:grpSpPr>
          <a:xfrm>
            <a:off x="4024617" y="3551856"/>
            <a:ext cx="16422907" cy="1006879"/>
            <a:chOff x="25400" y="0"/>
            <a:chExt cx="16422906" cy="1006877"/>
          </a:xfrm>
        </p:grpSpPr>
        <p:sp>
          <p:nvSpPr>
            <p:cNvPr id="1199" name="Shape 1199"/>
            <p:cNvSpPr txBox="1"/>
            <p:nvPr/>
          </p:nvSpPr>
          <p:spPr>
            <a:xfrm>
              <a:off x="3839596" y="0"/>
              <a:ext cx="12608711" cy="1006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Extract variables with </a:t>
              </a:r>
              <a:r>
                <a:rPr b="1">
                  <a:solidFill>
                    <a:schemeClr val="accent1"/>
                  </a:solidFill>
                </a:rPr>
                <a:t>select()</a:t>
              </a:r>
            </a:p>
          </p:txBody>
        </p:sp>
        <p:grpSp>
          <p:nvGrpSpPr>
            <p:cNvPr id="1203" name="Group 1203"/>
            <p:cNvGrpSpPr/>
            <p:nvPr/>
          </p:nvGrpSpPr>
          <p:grpSpPr>
            <a:xfrm>
              <a:off x="25400" y="46238"/>
              <a:ext cx="2489315" cy="930100"/>
              <a:chOff x="25400" y="25400"/>
              <a:chExt cx="2489314" cy="930098"/>
            </a:xfrm>
          </p:grpSpPr>
          <p:graphicFrame>
            <p:nvGraphicFramePr>
              <p:cNvPr id="1200" name="Table 1200"/>
              <p:cNvGraphicFramePr/>
              <p:nvPr/>
            </p:nvGraphicFramePr>
            <p:xfrm>
              <a:off x="25400" y="25400"/>
              <a:ext cx="1370672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1276"/>
                    <a:gridCol w="257018"/>
                    <a:gridCol w="372031"/>
                    <a:gridCol w="457645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graphicFrame>
            <p:nvGraphicFramePr>
              <p:cNvPr id="1201" name="Table 1201"/>
              <p:cNvGraphicFramePr/>
              <p:nvPr/>
            </p:nvGraphicFramePr>
            <p:xfrm>
              <a:off x="1772267" y="25400"/>
              <a:ext cx="742448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358792"/>
                    <a:gridCol w="370954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1202" name="Shape 1202"/>
              <p:cNvSpPr/>
              <p:nvPr/>
            </p:nvSpPr>
            <p:spPr>
              <a:xfrm>
                <a:off x="1482721" y="430568"/>
                <a:ext cx="206583" cy="1104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216" name="Group 1216"/>
          <p:cNvGrpSpPr/>
          <p:nvPr/>
        </p:nvGrpSpPr>
        <p:grpSpPr>
          <a:xfrm>
            <a:off x="4024616" y="5461769"/>
            <a:ext cx="16422909" cy="2915483"/>
            <a:chOff x="25400" y="0"/>
            <a:chExt cx="16422907" cy="2915481"/>
          </a:xfrm>
        </p:grpSpPr>
        <p:grpSp>
          <p:nvGrpSpPr>
            <p:cNvPr id="1210" name="Group 1210"/>
            <p:cNvGrpSpPr/>
            <p:nvPr/>
          </p:nvGrpSpPr>
          <p:grpSpPr>
            <a:xfrm>
              <a:off x="115996" y="1908867"/>
              <a:ext cx="15433030" cy="1006615"/>
              <a:chOff x="25400" y="0"/>
              <a:chExt cx="15433029" cy="1006613"/>
            </a:xfrm>
          </p:grpSpPr>
          <p:grpSp>
            <p:nvGrpSpPr>
              <p:cNvPr id="1208" name="Group 1208"/>
              <p:cNvGrpSpPr/>
              <p:nvPr/>
            </p:nvGrpSpPr>
            <p:grpSpPr>
              <a:xfrm>
                <a:off x="25400" y="52456"/>
                <a:ext cx="2936347" cy="911027"/>
                <a:chOff x="25400" y="25400"/>
                <a:chExt cx="2936346" cy="911026"/>
              </a:xfrm>
            </p:grpSpPr>
            <p:graphicFrame>
              <p:nvGraphicFramePr>
                <p:cNvPr id="1205" name="Table 1205"/>
                <p:cNvGraphicFramePr/>
                <p:nvPr/>
              </p:nvGraphicFramePr>
              <p:xfrm>
                <a:off x="1681671" y="25400"/>
                <a:ext cx="1280076" cy="91102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6843"/>
                      <a:gridCol w="316843"/>
                      <a:gridCol w="316843"/>
                      <a:gridCol w="316843"/>
                    </a:tblGrid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storm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date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Ana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40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1997-07-01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50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1999-06-13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65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1995-06-04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Alberto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2000-08-12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</a:tr>
                  </a:tbl>
                </a:graphicData>
              </a:graphic>
            </p:graphicFrame>
            <p:graphicFrame>
              <p:nvGraphicFramePr>
                <p:cNvPr id="1206" name="Table 1206"/>
                <p:cNvGraphicFramePr/>
                <p:nvPr/>
              </p:nvGraphicFramePr>
              <p:xfrm>
                <a:off x="25400" y="25400"/>
                <a:ext cx="1280076" cy="911027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6843"/>
                      <a:gridCol w="316843"/>
                      <a:gridCol w="316843"/>
                      <a:gridCol w="316843"/>
                    </a:tblGrid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storm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date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Alberto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2000-08-12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4100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65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1995-06-04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742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Ana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40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1997-07-01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D4FDD5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50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1999-06-13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779"/>
                          </a:solidFill>
                        </a:tcPr>
                      </a:tc>
                    </a:tr>
                    <a:tr h="128332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40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M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4A9"/>
                          </a:solidFill>
                        </a:tcPr>
                      </a:tc>
                    </a:tr>
                  </a:tbl>
                </a:graphicData>
              </a:graphic>
            </p:graphicFrame>
            <p:sp>
              <p:nvSpPr>
                <p:cNvPr id="1207" name="Shape 1207"/>
                <p:cNvSpPr/>
                <p:nvPr/>
              </p:nvSpPr>
              <p:spPr>
                <a:xfrm>
                  <a:off x="1378705" y="417548"/>
                  <a:ext cx="219661" cy="117405"/>
                </a:xfrm>
                <a:prstGeom prst="rightArrow">
                  <a:avLst>
                    <a:gd name="adj1" fmla="val 32000"/>
                    <a:gd name="adj2" fmla="val 66532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209" name="Shape 1209"/>
              <p:cNvSpPr txBox="1"/>
              <p:nvPr/>
            </p:nvSpPr>
            <p:spPr>
              <a:xfrm>
                <a:off x="3749000" y="0"/>
                <a:ext cx="11709430" cy="1006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spcBef>
                    <a:spcPts val="2400"/>
                  </a:spcBef>
                  <a:defRPr sz="5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Arrange cases, with </a:t>
                </a:r>
                <a:r>
                  <a:rPr b="1">
                    <a:solidFill>
                      <a:schemeClr val="accent1"/>
                    </a:solidFill>
                  </a:rPr>
                  <a:t>arrange()</a:t>
                </a:r>
                <a:r>
                  <a:t>.</a:t>
                </a:r>
              </a:p>
            </p:txBody>
          </p:sp>
        </p:grpSp>
        <p:sp>
          <p:nvSpPr>
            <p:cNvPr id="1211" name="Shape 1211"/>
            <p:cNvSpPr txBox="1"/>
            <p:nvPr/>
          </p:nvSpPr>
          <p:spPr>
            <a:xfrm>
              <a:off x="3839597" y="0"/>
              <a:ext cx="12608711" cy="9655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914400">
                <a:tabLst>
                  <a:tab pos="914400" algn="l"/>
                </a:tabLst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Extract cases with </a:t>
              </a:r>
              <a:r>
                <a:rPr b="1">
                  <a:solidFill>
                    <a:schemeClr val="accent1"/>
                  </a:solidFill>
                </a:rPr>
                <a:t>filter()</a:t>
              </a:r>
            </a:p>
          </p:txBody>
        </p:sp>
        <p:grpSp>
          <p:nvGrpSpPr>
            <p:cNvPr id="1215" name="Group 1215"/>
            <p:cNvGrpSpPr/>
            <p:nvPr/>
          </p:nvGrpSpPr>
          <p:grpSpPr>
            <a:xfrm>
              <a:off x="25400" y="25563"/>
              <a:ext cx="3117540" cy="930100"/>
              <a:chOff x="25400" y="25400"/>
              <a:chExt cx="3117539" cy="930098"/>
            </a:xfrm>
          </p:grpSpPr>
          <p:graphicFrame>
            <p:nvGraphicFramePr>
              <p:cNvPr id="1212" name="Table 1212"/>
              <p:cNvGraphicFramePr/>
              <p:nvPr/>
            </p:nvGraphicFramePr>
            <p:xfrm>
              <a:off x="25400" y="25400"/>
              <a:ext cx="1370672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1276"/>
                    <a:gridCol w="257018"/>
                    <a:gridCol w="372031"/>
                    <a:gridCol w="457645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sp>
            <p:nvSpPr>
              <p:cNvPr id="1213" name="Shape 1213"/>
              <p:cNvSpPr/>
              <p:nvPr/>
            </p:nvSpPr>
            <p:spPr>
              <a:xfrm>
                <a:off x="1482721" y="160692"/>
                <a:ext cx="206583" cy="1104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aphicFrame>
            <p:nvGraphicFramePr>
              <p:cNvPr id="1214" name="Table 1214"/>
              <p:cNvGraphicFramePr/>
              <p:nvPr/>
            </p:nvGraphicFramePr>
            <p:xfrm>
              <a:off x="1772267" y="25400"/>
              <a:ext cx="1370673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1276"/>
                    <a:gridCol w="257018"/>
                    <a:gridCol w="372031"/>
                    <a:gridCol w="457645"/>
                  </a:tblGrid>
                  <a:tr h="127000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2700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  <a:tr h="127000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1880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M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Garrett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40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13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92B573"/>
                        </a:solidFill>
                      </a:tcPr>
                    </a:tc>
                  </a:tr>
                </a:tbl>
              </a:graphicData>
            </a:graphic>
          </p:graphicFrame>
        </p:grpSp>
      </p:grpSp>
      <p:grpSp>
        <p:nvGrpSpPr>
          <p:cNvPr id="1222" name="Group 1222"/>
          <p:cNvGrpSpPr/>
          <p:nvPr/>
        </p:nvGrpSpPr>
        <p:grpSpPr>
          <a:xfrm>
            <a:off x="4016707" y="11273225"/>
            <a:ext cx="15531536" cy="1006615"/>
            <a:chOff x="25400" y="0"/>
            <a:chExt cx="15531534" cy="1006613"/>
          </a:xfrm>
        </p:grpSpPr>
        <p:sp>
          <p:nvSpPr>
            <p:cNvPr id="1217" name="Shape 1217"/>
            <p:cNvSpPr txBox="1"/>
            <p:nvPr/>
          </p:nvSpPr>
          <p:spPr>
            <a:xfrm>
              <a:off x="3847505" y="0"/>
              <a:ext cx="11709430" cy="10066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Make new variables, with </a:t>
              </a:r>
              <a:r>
                <a:rPr b="1">
                  <a:solidFill>
                    <a:schemeClr val="accent1"/>
                  </a:solidFill>
                </a:rPr>
                <a:t>mutate()</a:t>
              </a:r>
              <a:r>
                <a:t>.</a:t>
              </a:r>
            </a:p>
          </p:txBody>
        </p:sp>
        <p:grpSp>
          <p:nvGrpSpPr>
            <p:cNvPr id="1221" name="Group 1221"/>
            <p:cNvGrpSpPr/>
            <p:nvPr/>
          </p:nvGrpSpPr>
          <p:grpSpPr>
            <a:xfrm>
              <a:off x="25400" y="45943"/>
              <a:ext cx="3485036" cy="928760"/>
              <a:chOff x="25400" y="25400"/>
              <a:chExt cx="3485035" cy="928758"/>
            </a:xfrm>
          </p:grpSpPr>
          <p:sp>
            <p:nvSpPr>
              <p:cNvPr id="1218" name="Shape 1218"/>
              <p:cNvSpPr/>
              <p:nvPr/>
            </p:nvSpPr>
            <p:spPr>
              <a:xfrm>
                <a:off x="1490824" y="434457"/>
                <a:ext cx="206194" cy="110206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aphicFrame>
            <p:nvGraphicFramePr>
              <p:cNvPr id="1219" name="Table 1219"/>
              <p:cNvGraphicFramePr/>
              <p:nvPr/>
            </p:nvGraphicFramePr>
            <p:xfrm>
              <a:off x="25400" y="25400"/>
              <a:ext cx="1378581" cy="9284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2856"/>
                    <a:gridCol w="258515"/>
                    <a:gridCol w="374198"/>
                    <a:gridCol w="460310"/>
                  </a:tblGrid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  <a:tr h="130818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</a:tr>
                </a:tbl>
              </a:graphicData>
            </a:graphic>
          </p:graphicFrame>
          <p:graphicFrame>
            <p:nvGraphicFramePr>
              <p:cNvPr id="1220" name="Table 1220"/>
              <p:cNvGraphicFramePr/>
              <p:nvPr/>
            </p:nvGraphicFramePr>
            <p:xfrm>
              <a:off x="1780176" y="25727"/>
              <a:ext cx="1730260" cy="928432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74380"/>
                    <a:gridCol w="260047"/>
                    <a:gridCol w="374713"/>
                    <a:gridCol w="462761"/>
                    <a:gridCol w="345655"/>
                  </a:tblGrid>
                  <a:tr h="130265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storm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pressure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date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ratio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Alberto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1007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2000-08-12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9.15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Alex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1009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1998-07-30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22.42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Allison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65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1995-06-04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15.46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Ana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1997-07-01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25.32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Arlene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50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1999-06-13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20.20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0911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Arthur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45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1010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1996-06-21</a:t>
                          </a:r>
                        </a:p>
                      </a:txBody>
                      <a:tcPr marL="50800" marR="50800" marT="50800" marB="50800" anchor="ctr" anchorCtr="0" horzOverflow="overflow"/>
                    </a:tc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22.44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</p:grpSp>
      </p:grpSp>
      <p:pic>
        <p:nvPicPr>
          <p:cNvPr id="122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Shape 122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Recap: Single table verbs</a:t>
            </a:r>
          </a:p>
        </p:txBody>
      </p:sp>
      <p:sp>
        <p:nvSpPr>
          <p:cNvPr id="1225" name="Shape 122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$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Shape 12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columns by name.</a:t>
            </a:r>
          </a:p>
        </p:txBody>
      </p:sp>
      <p:sp>
        <p:nvSpPr>
          <p:cNvPr id="1232" name="Shape 1232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3" name="Shape 1233"/>
          <p:cNvSpPr txBox="1"/>
          <p:nvPr/>
        </p:nvSpPr>
        <p:spPr>
          <a:xfrm>
            <a:off x="5038655" y="49312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234" name="Shape 1234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6" name="Shape 1236"/>
          <p:cNvSpPr txBox="1"/>
          <p:nvPr/>
        </p:nvSpPr>
        <p:spPr>
          <a:xfrm rot="21271686">
            <a:off x="17733503" y="7849809"/>
            <a:ext cx="592329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Still a dataframe</a:t>
            </a:r>
          </a:p>
        </p:txBody>
      </p:sp>
      <p:pic>
        <p:nvPicPr>
          <p:cNvPr id="1237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52220" y="9503481"/>
            <a:ext cx="2736841" cy="1955858"/>
          </a:xfrm>
          <a:prstGeom prst="rect">
            <a:avLst/>
          </a:prstGeom>
        </p:spPr>
      </p:pic>
      <p:graphicFrame>
        <p:nvGraphicFramePr>
          <p:cNvPr id="1239" name="Table 1239"/>
          <p:cNvGraphicFramePr/>
          <p:nvPr/>
        </p:nvGraphicFramePr>
        <p:xfrm>
          <a:off x="4888748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40" name="Table 1240"/>
          <p:cNvGraphicFramePr/>
          <p:nvPr/>
        </p:nvGraphicFramePr>
        <p:xfrm>
          <a:off x="15380451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159000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3" name="Shape 124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$</a:t>
            </a:r>
          </a:p>
        </p:txBody>
      </p:sp>
      <p:sp>
        <p:nvSpPr>
          <p:cNvPr id="1244" name="Shape 124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column contents as a vector.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6" name="Shape 124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  <a:r>
              <a:rPr>
                <a:solidFill>
                  <a:srgbClr val="000000"/>
                </a:solidFill>
              </a:rPr>
              <a:t>$</a:t>
            </a:r>
            <a:r>
              <a:t>n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1248" name="Shape 124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1249" name="Table 1249"/>
          <p:cNvGraphicFramePr/>
          <p:nvPr/>
        </p:nvGraphicFramePr>
        <p:xfrm>
          <a:off x="4888748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50" name="Shape 125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9655 9532 5927 5348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Shape 125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$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column contents as a vector.</a:t>
            </a:r>
          </a:p>
        </p:txBody>
      </p:sp>
      <p:sp>
        <p:nvSpPr>
          <p:cNvPr id="1255" name="Shape 125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6" name="Shape 125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7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  <a:r>
              <a:rPr>
                <a:solidFill>
                  <a:srgbClr val="000000"/>
                </a:solidFill>
              </a:rPr>
              <a:t>$</a:t>
            </a:r>
            <a:r>
              <a:t>n</a:t>
            </a:r>
          </a:p>
        </p:txBody>
      </p:sp>
      <p:sp>
        <p:nvSpPr>
          <p:cNvPr id="1257" name="Shape 1257"/>
          <p:cNvSpPr/>
          <p:nvPr/>
        </p:nvSpPr>
        <p:spPr>
          <a:xfrm>
            <a:off x="11186500" y="6391969"/>
            <a:ext cx="6612732" cy="4097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784" y="5353"/>
                </a:lnTo>
                <a:cubicBezTo>
                  <a:pt x="454" y="5770"/>
                  <a:pt x="237" y="6412"/>
                  <a:pt x="237" y="7142"/>
                </a:cubicBezTo>
                <a:lnTo>
                  <a:pt x="237" y="19322"/>
                </a:lnTo>
                <a:cubicBezTo>
                  <a:pt x="237" y="20580"/>
                  <a:pt x="869" y="21600"/>
                  <a:pt x="1649" y="21600"/>
                </a:cubicBezTo>
                <a:lnTo>
                  <a:pt x="20188" y="21600"/>
                </a:lnTo>
                <a:cubicBezTo>
                  <a:pt x="20968" y="21600"/>
                  <a:pt x="21600" y="20580"/>
                  <a:pt x="21600" y="19322"/>
                </a:cubicBezTo>
                <a:lnTo>
                  <a:pt x="21600" y="7142"/>
                </a:lnTo>
                <a:cubicBezTo>
                  <a:pt x="21600" y="5884"/>
                  <a:pt x="20968" y="4864"/>
                  <a:pt x="20188" y="4864"/>
                </a:cubicBezTo>
                <a:lnTo>
                  <a:pt x="1649" y="4864"/>
                </a:lnTo>
                <a:cubicBezTo>
                  <a:pt x="1624" y="4864"/>
                  <a:pt x="1602" y="4874"/>
                  <a:pt x="1578" y="4876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6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column name (no quotes)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888748" y="6250285"/>
            <a:ext cx="4191001" cy="4239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53" y="0"/>
                </a:moveTo>
                <a:lnTo>
                  <a:pt x="18822" y="5423"/>
                </a:lnTo>
                <a:lnTo>
                  <a:pt x="2228" y="5423"/>
                </a:lnTo>
                <a:cubicBezTo>
                  <a:pt x="997" y="5423"/>
                  <a:pt x="0" y="6409"/>
                  <a:pt x="0" y="7625"/>
                </a:cubicBezTo>
                <a:lnTo>
                  <a:pt x="0" y="19398"/>
                </a:lnTo>
                <a:cubicBezTo>
                  <a:pt x="0" y="2061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14"/>
                  <a:pt x="21600" y="19398"/>
                </a:cubicBezTo>
                <a:lnTo>
                  <a:pt x="21600" y="7625"/>
                </a:lnTo>
                <a:cubicBezTo>
                  <a:pt x="21600" y="6678"/>
                  <a:pt x="20992" y="5878"/>
                  <a:pt x="20144" y="5567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6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</a:t>
            </a:r>
          </a:p>
        </p:txBody>
      </p:sp>
      <p:sp>
        <p:nvSpPr>
          <p:cNvPr id="1259" name="Shape 1259"/>
          <p:cNvSpPr/>
          <p:nvPr/>
        </p:nvSpPr>
        <p:spPr>
          <a:xfrm>
            <a:off x="9401088" y="6266953"/>
            <a:ext cx="1536701" cy="4222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031" y="0"/>
                </a:moveTo>
                <a:lnTo>
                  <a:pt x="11246" y="5359"/>
                </a:lnTo>
                <a:lnTo>
                  <a:pt x="6075" y="5359"/>
                </a:lnTo>
                <a:cubicBezTo>
                  <a:pt x="2720" y="5359"/>
                  <a:pt x="0" y="6349"/>
                  <a:pt x="0" y="7570"/>
                </a:cubicBezTo>
                <a:lnTo>
                  <a:pt x="0" y="19389"/>
                </a:lnTo>
                <a:cubicBezTo>
                  <a:pt x="0" y="20610"/>
                  <a:pt x="2720" y="21600"/>
                  <a:pt x="6075" y="21600"/>
                </a:cubicBezTo>
                <a:lnTo>
                  <a:pt x="15525" y="21600"/>
                </a:lnTo>
                <a:cubicBezTo>
                  <a:pt x="18880" y="21600"/>
                  <a:pt x="21600" y="20610"/>
                  <a:pt x="21600" y="19389"/>
                </a:cubicBezTo>
                <a:lnTo>
                  <a:pt x="21600" y="7570"/>
                </a:lnTo>
                <a:cubicBezTo>
                  <a:pt x="21600" y="6349"/>
                  <a:pt x="18880" y="5359"/>
                  <a:pt x="15525" y="5359"/>
                </a:cubicBezTo>
                <a:lnTo>
                  <a:pt x="14817" y="5359"/>
                </a:lnTo>
                <a:lnTo>
                  <a:pt x="1303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6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$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Shape 126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pull()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 friendly version of $</a:t>
            </a:r>
          </a:p>
        </p:txBody>
      </p:sp>
      <p:sp>
        <p:nvSpPr>
          <p:cNvPr id="1265" name="Shape 1265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66" name="Shape 1266"/>
          <p:cNvSpPr txBox="1"/>
          <p:nvPr/>
        </p:nvSpPr>
        <p:spPr>
          <a:xfrm>
            <a:off x="5038655" y="4718583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72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chemeClr val="accent1"/>
                </a:solidFill>
              </a:rPr>
              <a:t>pull(</a:t>
            </a:r>
            <a:r>
              <a:t>n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1268" name="Shape 1268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1269" name="Table 1269"/>
          <p:cNvGraphicFramePr/>
          <p:nvPr/>
        </p:nvGraphicFramePr>
        <p:xfrm>
          <a:off x="4888748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270" name="Shape 1270"/>
          <p:cNvSpPr txBox="1"/>
          <p:nvPr/>
        </p:nvSpPr>
        <p:spPr>
          <a:xfrm>
            <a:off x="15073076" y="8569562"/>
            <a:ext cx="18307977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9655 9532 5927 5348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Shape 1273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Transform Data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b="1" sz="6080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57" name="Shape 257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" name="Shape 260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1" name="Shape 26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2" name="Shape 262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4" name="Shape 26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9-07-31 at 1.43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1" name="Shape 271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Proportion of boys with the name Garrett</a:t>
            </a:r>
          </a:p>
        </p:txBody>
      </p:sp>
      <p:sp>
        <p:nvSpPr>
          <p:cNvPr id="276" name="Shape 27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Which geom?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plot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147" y="-827"/>
            <a:ext cx="19558839" cy="11253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babynames)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geom_line</a:t>
            </a:r>
            <a:r>
              <a:rPr>
                <a:solidFill>
                  <a:srgbClr val="000000"/>
                </a:solidFill>
              </a:rPr>
              <a:t>(mapping = aes(x = year, y = prop))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9-07-31 at 1.36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4822" y="4715314"/>
            <a:ext cx="16494356" cy="86823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44" name="Shape 144"/>
          <p:cNvSpPr txBox="1"/>
          <p:nvPr/>
        </p:nvSpPr>
        <p:spPr>
          <a:xfrm>
            <a:off x="4025134" y="557937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babynames.csv</a:t>
            </a:r>
          </a:p>
        </p:txBody>
      </p:sp>
      <p:pic>
        <p:nvPicPr>
          <p:cNvPr id="145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 txBox="1"/>
          <p:nvPr/>
        </p:nvSpPr>
        <p:spPr>
          <a:xfrm>
            <a:off x="3939332" y="2637748"/>
            <a:ext cx="1650533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Names and sex of babies born in the US from 1880 to 2017. 1.9M rows.</a:t>
            </a:r>
          </a:p>
        </p:txBody>
      </p:sp>
      <p:pic>
        <p:nvPicPr>
          <p:cNvPr id="14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657312" y="1680716"/>
            <a:ext cx="7008001" cy="89442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4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Rplot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566" y="-586"/>
            <a:ext cx="19558001" cy="11253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babynames)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geom_point</a:t>
            </a:r>
            <a:r>
              <a:rPr>
                <a:solidFill>
                  <a:srgbClr val="000000"/>
                </a:solidFill>
              </a:rPr>
              <a:t>(mapping = aes(x = year, y = prop))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Rplot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Rplot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Rplot-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Rplot-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2" name="Table 292"/>
          <p:cNvGraphicFramePr/>
          <p:nvPr/>
        </p:nvGraphicFramePr>
        <p:xfrm>
          <a:off x="2172085" y="3237996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29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to isolate?</a:t>
            </a:r>
          </a:p>
        </p:txBody>
      </p:sp>
      <p:graphicFrame>
        <p:nvGraphicFramePr>
          <p:cNvPr id="295" name="Table 295"/>
          <p:cNvGraphicFramePr/>
          <p:nvPr/>
        </p:nvGraphicFramePr>
        <p:xfrm>
          <a:off x="14068562" y="3237996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296" name="Shape 296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" name="Shape 29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dplyr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dplyr</a:t>
            </a:r>
          </a:p>
        </p:txBody>
      </p:sp>
      <p:pic>
        <p:nvPicPr>
          <p:cNvPr id="30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Isolating data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6728077" y="4728071"/>
            <a:ext cx="10927845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t>    </a:t>
            </a: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t>      </a:t>
            </a: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  <a:endParaRPr b="1">
              <a:solidFill>
                <a:srgbClr val="8DB06D"/>
              </a:solidFill>
            </a:endParaRPr>
          </a:p>
          <a:p>
            <a:pPr algn="l" defTabSz="549148">
              <a:defRPr sz="6768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columns by name.</a:t>
            </a:r>
          </a:p>
        </p:txBody>
      </p:sp>
      <p:sp>
        <p:nvSpPr>
          <p:cNvPr id="318" name="Shape 318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9" name="Shape 319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.data,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0" name="Shape 320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a select helper function)</a:t>
            </a:r>
          </a:p>
        </p:txBody>
      </p:sp>
      <p:sp>
        <p:nvSpPr>
          <p:cNvPr id="321" name="Shape 321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 to transform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columns by name.</a:t>
            </a:r>
          </a:p>
        </p:txBody>
      </p:sp>
      <p:sp>
        <p:nvSpPr>
          <p:cNvPr id="327" name="Shape 327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" name="Shape 328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 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 </a:t>
            </a:r>
            <a:r>
              <a:t>prop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445499" y="6511329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330" name="Shape 330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331" name="Table 331"/>
          <p:cNvGraphicFramePr/>
          <p:nvPr/>
        </p:nvGraphicFramePr>
        <p:xfrm>
          <a:off x="4888748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2" name="Table 332"/>
          <p:cNvGraphicFramePr/>
          <p:nvPr/>
        </p:nvGraphicFramePr>
        <p:xfrm>
          <a:off x="15380451" y="7467692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159000"/>
                <a:gridCol w="1955800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335" name="Shape 335"/>
          <p:cNvSpPr txBox="1"/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336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37" name="Shape 3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3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43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6380" y="3609908"/>
            <a:ext cx="17764932" cy="976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" name="Shape 153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Shape 341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select(babynames,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 n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&lt;int&gt;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7065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2604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2003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4  1939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5  1746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…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 helpers</a:t>
            </a:r>
          </a:p>
        </p:txBody>
      </p:sp>
      <p:grpSp>
        <p:nvGrpSpPr>
          <p:cNvPr id="349" name="Group 349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346" name="Shape 346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: </a:t>
              </a:r>
              <a:r>
                <a:t>- Select range of columns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select(mpg, cty</a:t>
              </a:r>
              <a:r>
                <a:rPr>
                  <a:solidFill>
                    <a:schemeClr val="accent1"/>
                  </a:solidFill>
                </a:rPr>
                <a:t>:</a:t>
              </a:r>
              <a:r>
                <a:t>class)</a:t>
              </a:r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350" name="Shape 35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-</a:t>
              </a:r>
              <a:r>
                <a:t> </a:t>
              </a:r>
              <a:r>
                <a:t>- Select every column but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select(mpg, </a:t>
              </a:r>
              <a:r>
                <a:rPr>
                  <a:solidFill>
                    <a:schemeClr val="accent1"/>
                  </a:solidFill>
                </a:rPr>
                <a:t>-</a:t>
              </a:r>
              <a:r>
                <a:t>c(cty, hwy))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354" name="Shape 35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select(mpg, </a:t>
              </a:r>
              <a:r>
                <a:t>starts_with("c")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61" name="Group 361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358" name="Shape 35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ends_with()</a:t>
              </a:r>
              <a:r>
                <a:t> </a:t>
              </a:r>
              <a:r>
                <a:t>- Select columns that end with…</a:t>
              </a:r>
            </a:p>
          </p:txBody>
        </p:sp>
        <p:sp>
          <p:nvSpPr>
            <p:cNvPr id="359" name="Shape 35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select(mpg, </a:t>
              </a:r>
              <a:r>
                <a:t>ends_with("y")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3"/>
      <p:bldP build="whole" bldLvl="1" animBg="1" rev="0" advAuto="0" spid="357" grpId="2"/>
      <p:bldP build="whole" bldLvl="1" animBg="1" rev="0" advAuto="0" spid="35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 helpers</a:t>
            </a:r>
          </a:p>
        </p:txBody>
      </p:sp>
      <p:grpSp>
        <p:nvGrpSpPr>
          <p:cNvPr id="369" name="Group 369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366" name="Shape 366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contains()</a:t>
              </a:r>
              <a:r>
                <a:t> </a:t>
              </a:r>
              <a:r>
                <a:t>- Select columns whose names contain…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Shape 368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select(mpg, </a:t>
              </a:r>
              <a:r>
                <a:rPr>
                  <a:solidFill>
                    <a:schemeClr val="accent1"/>
                  </a:solidFill>
                </a:rPr>
                <a:t>contains("d")</a:t>
              </a:r>
              <a:r>
                <a:t>)</a:t>
              </a:r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370" name="Shape 370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 defTabSz="508254">
                <a:defRPr sz="43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matches()</a:t>
              </a:r>
              <a:r>
                <a:rPr b="1"/>
                <a:t> </a:t>
              </a:r>
              <a:r>
                <a:t>- Select columns whose names match regular expression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2" name="Shape 372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t>select(mpg, </a:t>
              </a:r>
              <a:r>
                <a:rPr>
                  <a:solidFill>
                    <a:schemeClr val="accent1"/>
                  </a:solidFill>
                </a:rPr>
                <a:t>matches("^.{4}$")</a:t>
              </a:r>
              <a:r>
                <a:t>)</a:t>
              </a:r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374" name="Shape 374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6" name="Shape 376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select(mpg, </a:t>
              </a:r>
              <a:r>
                <a:t>one_of(c("fl", "fuel", "Fuel")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grpSp>
        <p:nvGrpSpPr>
          <p:cNvPr id="381" name="Group 381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378" name="Shape 378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 defTabSz="566674">
                <a:defRPr sz="485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num_range()</a:t>
              </a:r>
              <a:r>
                <a:t> </a:t>
              </a:r>
              <a:r>
                <a:t>- Select columns named in prefix, number style</a:t>
              </a:r>
            </a:p>
          </p:txBody>
        </p:sp>
        <p:sp>
          <p:nvSpPr>
            <p:cNvPr id="379" name="Shape 379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select(mpg, </a:t>
              </a:r>
              <a:r>
                <a:t>num_range("x", 1:5)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382" name="Shape 38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" grpId="3"/>
      <p:bldP build="whole" bldLvl="1" animBg="1" rev="0" advAuto="0" spid="377" grpId="2"/>
      <p:bldP build="whole" bldLvl="1" animBg="1" rev="0" advAuto="0" spid="37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select() 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1492795" y="2997200"/>
            <a:ext cx="21273338" cy="7721600"/>
            <a:chOff x="0" y="0"/>
            <a:chExt cx="21273337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1" y="2826834"/>
              <a:ext cx="14517308" cy="455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806"/>
                  </a:moveTo>
                  <a:lnTo>
                    <a:pt x="17051" y="0"/>
                  </a:lnTo>
                  <a:lnTo>
                    <a:pt x="21600" y="25"/>
                  </a:lnTo>
                  <a:lnTo>
                    <a:pt x="21584" y="9213"/>
                  </a:lnTo>
                  <a:lnTo>
                    <a:pt x="20639" y="21600"/>
                  </a:lnTo>
                  <a:lnTo>
                    <a:pt x="0" y="4806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89" name="data-transformation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6143" t="36499" r="0" b="52236"/>
            <a:stretch>
              <a:fillRect/>
            </a:stretch>
          </p:blipFill>
          <p:spPr>
            <a:xfrm>
              <a:off x="7357479" y="3826981"/>
              <a:ext cx="13915859" cy="357758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391" name="Shape 39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4" name="Shape 394"/>
          <p:cNvSpPr txBox="1"/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8" name="Shape 398"/>
          <p:cNvSpPr txBox="1"/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7463">
              <a:spcBef>
                <a:spcPts val="2200"/>
              </a:spcBef>
              <a:buSzTx/>
              <a:buNone/>
              <a:defRPr sz="5888">
                <a:solidFill>
                  <a:srgbClr val="005493"/>
                </a:solidFill>
              </a:defRPr>
            </a:pPr>
            <a:r>
              <a:t>Which of these is NOT a way to select the </a:t>
            </a:r>
            <a:r>
              <a:rPr b="1"/>
              <a:t>name</a:t>
            </a:r>
            <a:r>
              <a:t> and </a:t>
            </a:r>
            <a:r>
              <a:rPr b="1"/>
              <a:t>n</a:t>
            </a:r>
            <a:r>
              <a:t> columns together?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-c(year, sex, prop))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name:n)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starts_with("n"))</a:t>
            </a:r>
          </a:p>
          <a:p>
            <a:pPr marL="0" indent="0" defTabSz="537463">
              <a:spcBef>
                <a:spcPts val="5200"/>
              </a:spcBef>
              <a:buSzTx/>
              <a:buNone/>
              <a:defRPr sz="552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ends_with("n"))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rows that meet logical criteria.</a:t>
            </a:r>
          </a:p>
        </p:txBody>
      </p:sp>
      <p:sp>
        <p:nvSpPr>
          <p:cNvPr id="406" name="Shape 406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Shape 407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.data,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410" name="Group 410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408" name="Shape 408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frame to transform</a:t>
              </a:r>
            </a:p>
          </p:txBody>
        </p:sp>
      </p:grpSp>
      <p:sp>
        <p:nvSpPr>
          <p:cNvPr id="411" name="Shape 4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.data,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common syntax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function takes a data frame / tibble as its first argument and returns a data frame / tibble.</a:t>
            </a:r>
          </a:p>
        </p:txBody>
      </p:sp>
      <p:grpSp>
        <p:nvGrpSpPr>
          <p:cNvPr id="421" name="Group 421"/>
          <p:cNvGrpSpPr/>
          <p:nvPr/>
        </p:nvGrpSpPr>
        <p:grpSpPr>
          <a:xfrm>
            <a:off x="3359439" y="5918663"/>
            <a:ext cx="16670637" cy="4550173"/>
            <a:chOff x="0" y="-1375171"/>
            <a:chExt cx="16670635" cy="4550171"/>
          </a:xfrm>
        </p:grpSpPr>
        <p:sp>
          <p:nvSpPr>
            <p:cNvPr id="418" name="Shape 418"/>
            <p:cNvSpPr/>
            <p:nvPr/>
          </p:nvSpPr>
          <p:spPr>
            <a:xfrm>
              <a:off x="5718076" y="-1375172"/>
              <a:ext cx="10952560" cy="4550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747" y="8582"/>
                  </a:lnTo>
                  <a:lnTo>
                    <a:pt x="10747" y="19548"/>
                  </a:lnTo>
                  <a:cubicBezTo>
                    <a:pt x="10747" y="20681"/>
                    <a:pt x="11129" y="21600"/>
                    <a:pt x="11600" y="21600"/>
                  </a:cubicBezTo>
                  <a:lnTo>
                    <a:pt x="20748" y="21600"/>
                  </a:lnTo>
                  <a:cubicBezTo>
                    <a:pt x="21218" y="21600"/>
                    <a:pt x="21600" y="20681"/>
                    <a:pt x="21600" y="19548"/>
                  </a:cubicBezTo>
                  <a:lnTo>
                    <a:pt x="21600" y="8580"/>
                  </a:lnTo>
                  <a:cubicBezTo>
                    <a:pt x="21600" y="7447"/>
                    <a:pt x="21218" y="6528"/>
                    <a:pt x="20748" y="6528"/>
                  </a:cubicBezTo>
                  <a:lnTo>
                    <a:pt x="11600" y="6528"/>
                  </a:lnTo>
                  <a:cubicBezTo>
                    <a:pt x="11307" y="6528"/>
                    <a:pt x="11049" y="6883"/>
                    <a:pt x="10895" y="74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function specific arguments</a:t>
              </a:r>
            </a:p>
          </p:txBody>
        </p:sp>
        <p:sp>
          <p:nvSpPr>
            <p:cNvPr id="419" name="Shape 419"/>
            <p:cNvSpPr/>
            <p:nvPr/>
          </p:nvSpPr>
          <p:spPr>
            <a:xfrm>
              <a:off x="4083794" y="-1259285"/>
              <a:ext cx="6817123" cy="443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817" y="7530"/>
                  </a:lnTo>
                  <a:cubicBezTo>
                    <a:pt x="5765" y="7753"/>
                    <a:pt x="5732" y="7989"/>
                    <a:pt x="5732" y="8239"/>
                  </a:cubicBezTo>
                  <a:lnTo>
                    <a:pt x="5732" y="19495"/>
                  </a:lnTo>
                  <a:cubicBezTo>
                    <a:pt x="5732" y="20657"/>
                    <a:pt x="6345" y="21600"/>
                    <a:pt x="7101" y="21600"/>
                  </a:cubicBezTo>
                  <a:lnTo>
                    <a:pt x="20231" y="21600"/>
                  </a:lnTo>
                  <a:cubicBezTo>
                    <a:pt x="20987" y="21600"/>
                    <a:pt x="21600" y="20657"/>
                    <a:pt x="21600" y="19495"/>
                  </a:cubicBezTo>
                  <a:lnTo>
                    <a:pt x="21600" y="8239"/>
                  </a:lnTo>
                  <a:cubicBezTo>
                    <a:pt x="21600" y="7077"/>
                    <a:pt x="20987" y="6134"/>
                    <a:pt x="20231" y="6134"/>
                  </a:cubicBezTo>
                  <a:lnTo>
                    <a:pt x="7101" y="6134"/>
                  </a:lnTo>
                  <a:cubicBezTo>
                    <a:pt x="6803" y="6134"/>
                    <a:pt x="6529" y="6284"/>
                    <a:pt x="6304" y="65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frame to transform</a:t>
              </a:r>
            </a:p>
          </p:txBody>
        </p:sp>
        <p:sp>
          <p:nvSpPr>
            <p:cNvPr id="420" name="Shape 420"/>
            <p:cNvSpPr/>
            <p:nvPr/>
          </p:nvSpPr>
          <p:spPr>
            <a:xfrm>
              <a:off x="0" y="-1287860"/>
              <a:ext cx="5626100" cy="446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56" y="0"/>
                  </a:moveTo>
                  <a:lnTo>
                    <a:pt x="4169" y="6233"/>
                  </a:lnTo>
                  <a:lnTo>
                    <a:pt x="1659" y="6233"/>
                  </a:lnTo>
                  <a:cubicBezTo>
                    <a:pt x="743" y="6233"/>
                    <a:pt x="0" y="7170"/>
                    <a:pt x="0" y="8325"/>
                  </a:cubicBezTo>
                  <a:lnTo>
                    <a:pt x="0" y="19508"/>
                  </a:lnTo>
                  <a:cubicBezTo>
                    <a:pt x="0" y="20663"/>
                    <a:pt x="743" y="21600"/>
                    <a:pt x="1659" y="21600"/>
                  </a:cubicBezTo>
                  <a:lnTo>
                    <a:pt x="19941" y="21600"/>
                  </a:lnTo>
                  <a:cubicBezTo>
                    <a:pt x="20857" y="21600"/>
                    <a:pt x="21600" y="20663"/>
                    <a:pt x="21600" y="19508"/>
                  </a:cubicBezTo>
                  <a:lnTo>
                    <a:pt x="21600" y="8325"/>
                  </a:lnTo>
                  <a:cubicBezTo>
                    <a:pt x="21600" y="7170"/>
                    <a:pt x="20857" y="6233"/>
                    <a:pt x="19941" y="6233"/>
                  </a:cubicBezTo>
                  <a:lnTo>
                    <a:pt x="5146" y="6233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dplyr function</a:t>
              </a:r>
            </a:p>
          </p:txBody>
        </p:sp>
      </p:grpSp>
      <p:sp>
        <p:nvSpPr>
          <p:cNvPr id="422" name="Shape 4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4" name="Table 424"/>
          <p:cNvGraphicFramePr/>
          <p:nvPr/>
        </p:nvGraphicFramePr>
        <p:xfrm>
          <a:off x="3365789" y="7441444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42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rows that meet logical criteria.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429" name="Shape 429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430" name="Table 430"/>
          <p:cNvGraphicFramePr/>
          <p:nvPr/>
        </p:nvGraphicFramePr>
        <p:xfrm>
          <a:off x="12881209" y="7441444"/>
          <a:ext cx="8632803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431" name="Shape 431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2" name="Shape 432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Proportion of boys with the name Garrett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 435"/>
          <p:cNvGraphicFramePr/>
          <p:nvPr/>
        </p:nvGraphicFramePr>
        <p:xfrm>
          <a:off x="3365789" y="7441444"/>
          <a:ext cx="8632804" cy="1066900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436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rows that meet logical criteria.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5735094" y="6561282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440" name="Shape 440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Shape 441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42" name="Shape 442"/>
          <p:cNvSpPr/>
          <p:nvPr/>
        </p:nvSpPr>
        <p:spPr>
          <a:xfrm>
            <a:off x="12605559" y="5921809"/>
            <a:ext cx="7846616" cy="518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877" y="7230"/>
                </a:lnTo>
                <a:cubicBezTo>
                  <a:pt x="3774" y="7497"/>
                  <a:pt x="3710" y="7803"/>
                  <a:pt x="3710" y="8135"/>
                </a:cubicBezTo>
                <a:lnTo>
                  <a:pt x="3710" y="19799"/>
                </a:lnTo>
                <a:cubicBezTo>
                  <a:pt x="3710" y="20794"/>
                  <a:pt x="4243" y="21600"/>
                  <a:pt x="4900" y="21600"/>
                </a:cubicBezTo>
                <a:lnTo>
                  <a:pt x="20410" y="21600"/>
                </a:lnTo>
                <a:cubicBezTo>
                  <a:pt x="21067" y="21600"/>
                  <a:pt x="21600" y="20794"/>
                  <a:pt x="21600" y="19799"/>
                </a:cubicBezTo>
                <a:lnTo>
                  <a:pt x="21600" y="8135"/>
                </a:lnTo>
                <a:cubicBezTo>
                  <a:pt x="21600" y="7140"/>
                  <a:pt x="21067" y="6333"/>
                  <a:pt x="20410" y="6333"/>
                </a:cubicBezTo>
                <a:lnTo>
                  <a:pt x="4900" y="6333"/>
                </a:lnTo>
                <a:cubicBezTo>
                  <a:pt x="4720" y="6333"/>
                  <a:pt x="4550" y="6398"/>
                  <a:pt x="4397" y="6507"/>
                </a:cubicBezTo>
                <a:lnTo>
                  <a:pt x="0" y="0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= sets</a:t>
            </a:r>
          </a:p>
          <a:p>
            <a:pPr>
              <a:lnSpc>
                <a:spcPct val="90000"/>
              </a:lnSpc>
              <a:spcBef>
                <a:spcPts val="2000"/>
              </a:spcBef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(returns nothing)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== tests if  equal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(returns TRUE or FALSE)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hape 44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 tests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9970767" y="374329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?Comparison</a:t>
            </a:r>
          </a:p>
        </p:txBody>
      </p:sp>
      <p:graphicFrame>
        <p:nvGraphicFramePr>
          <p:cNvPr id="448" name="Table 448"/>
          <p:cNvGraphicFramePr/>
          <p:nvPr/>
        </p:nvGraphicFramePr>
        <p:xfrm>
          <a:off x="7013489" y="4966975"/>
          <a:ext cx="10023486" cy="77055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3383673"/>
                <a:gridCol w="7008112"/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9" name="Shape 449"/>
          <p:cNvSpPr/>
          <p:nvPr/>
        </p:nvSpPr>
        <p:spPr>
          <a:xfrm>
            <a:off x="6095479" y="10971635"/>
            <a:ext cx="12227807" cy="2005797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3" name="Shape 453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t>x &lt;- 1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FALSE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7" name="Shape 457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t>x &lt;- c(1, 2, 3)</a:t>
            </a:r>
          </a:p>
          <a:p>
            <a:pPr algn="l">
              <a:spcBef>
                <a:spcPts val="1500"/>
              </a:spcBef>
              <a:defRPr sz="6400">
                <a:latin typeface="Monaco"/>
                <a:ea typeface="Monaco"/>
                <a:cs typeface="Monaco"/>
                <a:sym typeface="Monaco"/>
              </a:defRPr>
            </a:pPr>
            <a:r>
              <a:t>x &gt;= 2</a:t>
            </a:r>
          </a:p>
          <a:p>
            <a:pPr algn="l">
              <a:spcBef>
                <a:spcPts val="1000"/>
              </a:spcBef>
              <a:defRPr sz="6400">
                <a:solidFill>
                  <a:srgbClr val="7979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FALSE TRUE TRUE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461" name="Shape 461"/>
          <p:cNvSpPr txBox="1"/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pPr/>
            <a:r>
              <a:t>What might NA stand for?</a:t>
            </a:r>
          </a:p>
        </p:txBody>
      </p:sp>
      <p:sp>
        <p:nvSpPr>
          <p:cNvPr id="462" name="Shape 462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63" name="Shape 463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464" name="Shape 464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"one"</a:t>
            </a:r>
          </a:p>
        </p:txBody>
      </p:sp>
      <p:sp>
        <p:nvSpPr>
          <p:cNvPr id="465" name="Shape 465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469" name="Shape 469"/>
          <p:cNvSpPr txBox="1"/>
          <p:nvPr>
            <p:ph type="body" sz="quarter" idx="4294967295"/>
          </p:nvPr>
        </p:nvSpPr>
        <p:spPr>
          <a:xfrm>
            <a:off x="8070677" y="3564179"/>
            <a:ext cx="8242646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pPr/>
            <a:r>
              <a:t>What might NA stand for?</a:t>
            </a:r>
          </a:p>
        </p:txBody>
      </p:sp>
      <p:sp>
        <p:nvSpPr>
          <p:cNvPr id="470" name="Shape 470"/>
          <p:cNvSpPr/>
          <p:nvPr/>
        </p:nvSpPr>
        <p:spPr>
          <a:xfrm>
            <a:off x="4284388" y="7680016"/>
            <a:ext cx="111760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71" name="Shape 471"/>
          <p:cNvSpPr/>
          <p:nvPr/>
        </p:nvSpPr>
        <p:spPr>
          <a:xfrm>
            <a:off x="8850994" y="7666733"/>
            <a:ext cx="1755390" cy="155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"1"</a:t>
            </a:r>
          </a:p>
        </p:txBody>
      </p:sp>
      <p:sp>
        <p:nvSpPr>
          <p:cNvPr id="472" name="Shape 472"/>
          <p:cNvSpPr/>
          <p:nvPr/>
        </p:nvSpPr>
        <p:spPr>
          <a:xfrm>
            <a:off x="13109328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"one"</a:t>
            </a:r>
          </a:p>
        </p:txBody>
      </p:sp>
      <p:sp>
        <p:nvSpPr>
          <p:cNvPr id="473" name="Shape 473"/>
          <p:cNvSpPr/>
          <p:nvPr/>
        </p:nvSpPr>
        <p:spPr>
          <a:xfrm>
            <a:off x="18200399" y="7680016"/>
            <a:ext cx="2588127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10376142" y="8302773"/>
            <a:ext cx="8774055" cy="3807495"/>
            <a:chOff x="82007" y="-188135"/>
            <a:chExt cx="8774053" cy="3807493"/>
          </a:xfrm>
        </p:grpSpPr>
        <p:pic>
          <p:nvPicPr>
            <p:cNvPr id="474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0800000">
              <a:off x="6714524" y="-188136"/>
              <a:ext cx="2141538" cy="3807495"/>
            </a:xfrm>
            <a:prstGeom prst="rect">
              <a:avLst/>
            </a:prstGeom>
            <a:effectLst/>
          </p:spPr>
        </p:pic>
        <p:sp>
          <p:nvSpPr>
            <p:cNvPr id="476" name="Shape 476"/>
            <p:cNvSpPr/>
            <p:nvPr/>
          </p:nvSpPr>
          <p:spPr>
            <a:xfrm rot="21275570">
              <a:off x="65404" y="2648032"/>
              <a:ext cx="746260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70000"/>
                </a:lnSpc>
                <a:defRPr sz="6200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Missing Value (Not Available)</a:t>
              </a: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481" name="Shape 481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10393029" y="609332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== 1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486" name="Shape 486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487" name="Shape 487"/>
          <p:cNvSpPr/>
          <p:nvPr/>
        </p:nvSpPr>
        <p:spPr>
          <a:xfrm>
            <a:off x="10393029" y="609332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== 1</a:t>
            </a:r>
          </a:p>
        </p:txBody>
      </p:sp>
      <p:sp>
        <p:nvSpPr>
          <p:cNvPr id="488" name="Shape 488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492" name="Shape 492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493" name="Shape 493"/>
          <p:cNvSpPr/>
          <p:nvPr/>
        </p:nvSpPr>
        <p:spPr>
          <a:xfrm>
            <a:off x="10393029" y="609332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== NA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497" name="Shape 497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498" name="Shape 498"/>
          <p:cNvSpPr/>
          <p:nvPr/>
        </p:nvSpPr>
        <p:spPr>
          <a:xfrm>
            <a:off x="10393029" y="609332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 == NA</a:t>
            </a:r>
          </a:p>
        </p:txBody>
      </p:sp>
      <p:sp>
        <p:nvSpPr>
          <p:cNvPr id="499" name="Shape 499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166" name="Shape 166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Shape 171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" name="Shape 173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503" name="Shape 503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504" name="Shape 504"/>
          <p:cNvSpPr/>
          <p:nvPr/>
        </p:nvSpPr>
        <p:spPr>
          <a:xfrm>
            <a:off x="10393029" y="609332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9044">
              <a:spcBef>
                <a:spcPts val="1900"/>
              </a:spcBef>
              <a:defRPr b="1" sz="615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 == NA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508" name="Shape 508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509" name="Shape 509"/>
          <p:cNvSpPr/>
          <p:nvPr/>
        </p:nvSpPr>
        <p:spPr>
          <a:xfrm>
            <a:off x="10393029" y="6093326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9044">
              <a:spcBef>
                <a:spcPts val="1900"/>
              </a:spcBef>
              <a:defRPr b="1" sz="615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 == NA</a:t>
            </a:r>
          </a:p>
        </p:txBody>
      </p:sp>
      <p:sp>
        <p:nvSpPr>
          <p:cNvPr id="510" name="Shape 510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Pop Quiz</a:t>
            </a:r>
          </a:p>
        </p:txBody>
      </p:sp>
      <p:sp>
        <p:nvSpPr>
          <p:cNvPr id="514" name="Shape 514"/>
          <p:cNvSpPr txBox="1"/>
          <p:nvPr>
            <p:ph type="body" sz="quarter" idx="4294967295"/>
          </p:nvPr>
        </p:nvSpPr>
        <p:spPr>
          <a:xfrm>
            <a:off x="9159554" y="3564179"/>
            <a:ext cx="6064892" cy="1502279"/>
          </a:xfrm>
          <a:prstGeom prst="rect">
            <a:avLst/>
          </a:prstGeom>
        </p:spPr>
        <p:txBody>
          <a:bodyPr lIns="0" tIns="0" rIns="0" bIns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/>
            <a:r>
              <a:t>What is the result?</a:t>
            </a:r>
          </a:p>
        </p:txBody>
      </p:sp>
      <p:sp>
        <p:nvSpPr>
          <p:cNvPr id="515" name="Shape 515"/>
          <p:cNvSpPr/>
          <p:nvPr/>
        </p:nvSpPr>
        <p:spPr>
          <a:xfrm>
            <a:off x="9930218" y="6093326"/>
            <a:ext cx="4523564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is.na(NA)</a:t>
            </a:r>
          </a:p>
        </p:txBody>
      </p:sp>
      <p:sp>
        <p:nvSpPr>
          <p:cNvPr id="516" name="Shape 516"/>
          <p:cNvSpPr/>
          <p:nvPr/>
        </p:nvSpPr>
        <p:spPr>
          <a:xfrm>
            <a:off x="10393029" y="8110559"/>
            <a:ext cx="3597941" cy="152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 tests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9970767" y="374329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549148">
              <a:spcBef>
                <a:spcPts val="1100"/>
              </a:spcBef>
              <a:defRPr sz="564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?Comparison</a:t>
            </a:r>
          </a:p>
        </p:txBody>
      </p:sp>
      <p:graphicFrame>
        <p:nvGraphicFramePr>
          <p:cNvPr id="522" name="Table 522"/>
          <p:cNvGraphicFramePr/>
          <p:nvPr/>
        </p:nvGraphicFramePr>
        <p:xfrm>
          <a:off x="7013489" y="4966975"/>
          <a:ext cx="10023486" cy="77055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3383673"/>
                <a:gridCol w="7008112"/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Less than or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Greater than or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 equal to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Group membership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Is not NA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23" name="Shape 5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526" name="Shape 526"/>
          <p:cNvSpPr txBox="1"/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filter, babynames, and the logical operators to find: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	•	All of the rows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	•	All of the children named “Sea”</a:t>
            </a:r>
          </a:p>
        </p:txBody>
      </p:sp>
      <p:pic>
        <p:nvPicPr>
          <p:cNvPr id="527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28" name="Shape 52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5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Shape 531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M    John  9655 0.08154630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M William  9531 0.08049899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1881     M    John  8769 0.08098299</a:t>
            </a:r>
          </a:p>
        </p:txBody>
      </p:sp>
      <p:sp>
        <p:nvSpPr>
          <p:cNvPr id="532" name="Shape 532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Shape 533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1982     F   Sea     5 2.756771e-06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1985     M   Sea     6 3.119547e-06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3  1986     M   Sea     5 2.603512e-06</a:t>
            </a:r>
            <a:endParaRPr>
              <a:solidFill>
                <a:srgbClr val="A6AAA9"/>
              </a:solidFill>
            </a:endParaRP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4  1998     F   Sea     5 2.580377e-06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Two common mistakes</a:t>
            </a:r>
          </a:p>
        </p:txBody>
      </p:sp>
      <p:pic>
        <p:nvPicPr>
          <p:cNvPr id="53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1" name="Group 541"/>
          <p:cNvGrpSpPr/>
          <p:nvPr/>
        </p:nvGrpSpPr>
        <p:grpSpPr>
          <a:xfrm>
            <a:off x="4563691" y="3719289"/>
            <a:ext cx="15256618" cy="3619481"/>
            <a:chOff x="0" y="0"/>
            <a:chExt cx="15256616" cy="3619479"/>
          </a:xfrm>
        </p:grpSpPr>
        <p:sp>
          <p:nvSpPr>
            <p:cNvPr id="538" name="Shape 53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0" name="Shape 540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rgbClr val="FF2600"/>
                  </a:solidFill>
                </a:rPr>
                <a:t>=</a:t>
              </a:r>
              <a: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</a:t>
              </a:r>
              <a:r>
                <a:rPr>
                  <a:solidFill>
                    <a:schemeClr val="accent2"/>
                  </a:solidFill>
                </a:rPr>
                <a:t>==</a:t>
              </a:r>
              <a:r>
                <a:t> "Sea")</a:t>
              </a:r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542" name="Shape 542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rgbClr val="FF2600"/>
                  </a:solidFill>
                </a:rPr>
                <a:t>Sea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name == </a:t>
              </a:r>
              <a:r>
                <a:rPr>
                  <a:solidFill>
                    <a:schemeClr val="accent2"/>
                  </a:solidFill>
                </a:rPr>
                <a:t>"Sea"</a:t>
              </a:r>
              <a:r>
                <a:t>)</a:t>
              </a:r>
            </a:p>
          </p:txBody>
        </p:sp>
        <p:sp>
          <p:nvSpPr>
            <p:cNvPr id="544" name="Shape 544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2.  Forgetting quotes</a:t>
              </a:r>
            </a:p>
          </p:txBody>
        </p:sp>
      </p:grpSp>
      <p:sp>
        <p:nvSpPr>
          <p:cNvPr id="546" name="Shape 5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Table 548"/>
          <p:cNvGraphicFramePr/>
          <p:nvPr/>
        </p:nvGraphicFramePr>
        <p:xfrm>
          <a:off x="2900514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54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Shape 5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Extract rows that meet </a:t>
            </a:r>
            <a:r>
              <a:rPr i="1"/>
              <a:t>every</a:t>
            </a:r>
            <a:r>
              <a:t> logical criteria.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553" name="Shape 553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554" name="Table 554"/>
          <p:cNvGraphicFramePr/>
          <p:nvPr/>
        </p:nvGraphicFramePr>
        <p:xfrm>
          <a:off x="13346484" y="74939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Shape 556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babynames</a:t>
            </a:r>
            <a:r>
              <a:rPr>
                <a:solidFill>
                  <a:srgbClr val="000000"/>
                </a:solidFill>
              </a:rPr>
              <a:t>,</a:t>
            </a:r>
            <a:r>
              <a:t> name == "Garrett"</a:t>
            </a:r>
            <a:r>
              <a:rPr>
                <a:solidFill>
                  <a:srgbClr val="000000"/>
                </a:solidFill>
              </a:rPr>
              <a:t>,</a:t>
            </a:r>
            <a:r>
              <a:t>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Table 559"/>
          <p:cNvGraphicFramePr/>
          <p:nvPr/>
        </p:nvGraphicFramePr>
        <p:xfrm>
          <a:off x="2900514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pic>
        <p:nvPicPr>
          <p:cNvPr id="56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Shape 56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filter()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Extract rows that meet every logical criteria.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269820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564" name="Shape 564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565" name="Table 565"/>
          <p:cNvGraphicFramePr/>
          <p:nvPr/>
        </p:nvGraphicFramePr>
        <p:xfrm>
          <a:off x="13346484" y="74939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</a:tbl>
          </a:graphicData>
        </a:graphic>
      </p:graphicFrame>
      <p:sp>
        <p:nvSpPr>
          <p:cNvPr id="566" name="Shape 566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7" name="Shape 567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filter(babynames, </a:t>
            </a:r>
            <a:r>
              <a:t>name == "Garrett" &amp; year == 1880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Boolean operators</a:t>
            </a:r>
          </a:p>
        </p:txBody>
      </p:sp>
      <p:graphicFrame>
        <p:nvGraphicFramePr>
          <p:cNvPr id="572" name="Table 572"/>
          <p:cNvGraphicFramePr/>
          <p:nvPr/>
        </p:nvGraphicFramePr>
        <p:xfrm>
          <a:off x="7186607" y="5019470"/>
          <a:ext cx="10061586" cy="677855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5083242"/>
                <a:gridCol w="4927544"/>
              </a:tblGrid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exactly 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1052533">
                <a:tc>
                  <a:txBody>
                    <a:bodyPr/>
                    <a:lstStyle/>
                    <a:p>
                      <a:pPr marL="406400" indent="-406400"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  <a:tr h="2517625">
                <a:tc>
                  <a:txBody>
                    <a:bodyPr/>
                    <a:lstStyle/>
                    <a:p>
                      <a:pPr marL="406400" indent="-406400" defTabSz="914400">
                        <a:defRPr sz="1800"/>
                      </a:pPr>
                      <a:r>
                        <a:rPr sz="4500">
                          <a:latin typeface="Monaco"/>
                          <a:ea typeface="Monaco"/>
                          <a:cs typeface="Monaco"/>
                          <a:sym typeface="Monaco"/>
                        </a:rPr>
                        <a:t>( )
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indent="-38100" algn="l"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 group tests . &amp; evaluates before |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73" name="Shape 573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l" defTabSz="531622">
              <a:spcBef>
                <a:spcPts val="1000"/>
              </a:spcBef>
              <a:defRPr sz="546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?base::Logic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Import data</a:t>
            </a:r>
          </a:p>
        </p:txBody>
      </p:sp>
      <p:pic>
        <p:nvPicPr>
          <p:cNvPr id="178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/>
        </p:nvSpPr>
        <p:spPr>
          <a:xfrm>
            <a:off x="7493207" y="2167223"/>
            <a:ext cx="9184771" cy="1507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1500"/>
              </a:spcBef>
              <a:defRPr sz="7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 &gt;= 2 &amp; x &lt; 3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8" name="Shape 578"/>
          <p:cNvSpPr txBox="1"/>
          <p:nvPr/>
        </p:nvSpPr>
        <p:spPr>
          <a:xfrm>
            <a:off x="7493207" y="5972876"/>
            <a:ext cx="9184771" cy="1507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spcBef>
                <a:spcPts val="1500"/>
              </a:spcBef>
              <a:defRPr sz="75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797979"/>
                </a:solidFill>
              </a:rPr>
              <a:t>TRUE</a:t>
            </a:r>
            <a:r>
              <a:t> &amp; </a:t>
            </a:r>
            <a:r>
              <a:rPr>
                <a:solidFill>
                  <a:srgbClr val="797979"/>
                </a:solidFill>
              </a:rPr>
              <a:t>TRUE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7493207" y="9778529"/>
            <a:ext cx="9184771" cy="1507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spcBef>
                <a:spcPts val="1500"/>
              </a:spcBef>
              <a:defRPr sz="75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rgbClr val="797979"/>
                </a:solidFill>
              </a:rPr>
              <a:t>TRUE</a:t>
            </a:r>
          </a:p>
        </p:txBody>
      </p:sp>
      <p:sp>
        <p:nvSpPr>
          <p:cNvPr id="580" name="Shape 580"/>
          <p:cNvSpPr/>
          <p:nvPr/>
        </p:nvSpPr>
        <p:spPr>
          <a:xfrm rot="5400000">
            <a:off x="11655684" y="4188691"/>
            <a:ext cx="150728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 rot="5400000">
            <a:off x="11655684" y="7994343"/>
            <a:ext cx="150728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3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3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0" grpId="1"/>
      <p:bldP build="whole" bldLvl="1" animBg="1" rev="0" advAuto="0" spid="579" grpId="4"/>
      <p:bldP build="whole" bldLvl="1" animBg="1" rev="0" advAuto="0" spid="578" grpId="2"/>
      <p:bldP build="whole" bldLvl="1" animBg="1" rev="0" advAuto="0" spid="581" grpId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584" name="Shape 584"/>
          <p:cNvSpPr txBox="1"/>
          <p:nvPr>
            <p:ph type="body" idx="4294967295"/>
          </p:nvPr>
        </p:nvSpPr>
        <p:spPr>
          <a:xfrm>
            <a:off x="1233122" y="3230204"/>
            <a:ext cx="21917756" cy="932378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	•	</a:t>
            </a:r>
            <a:r>
              <a:rPr i="1"/>
              <a:t>Boys </a:t>
            </a:r>
            <a:r>
              <a:t>named Sue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b="1" sz="6600">
                <a:solidFill>
                  <a:srgbClr val="005493"/>
                </a:solidFill>
              </a:defRPr>
            </a:pPr>
            <a:r>
              <a:t>filter(babynames, name == "Sea" | name == "Anemone")</a:t>
            </a:r>
          </a:p>
        </p:txBody>
      </p:sp>
      <p:pic>
        <p:nvPicPr>
          <p:cNvPr id="585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86" name="Shape 58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5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8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Shape 58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1917 M     Sue       7    0.0000073 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1927 M     Sue       5    0.0000043 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590" name="Shape 59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Shape 59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592" name="Shape 59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Shape 59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"Acura" | name =="Lexus" |name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  <a:endParaRPr>
              <a:solidFill>
                <a:srgbClr val="A6AAA9"/>
              </a:solidFill>
            </a:endParaRP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  <a:endParaRPr>
              <a:solidFill>
                <a:srgbClr val="A6AAA9"/>
              </a:solidFill>
            </a:endParaRP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594" name="Shape 594"/>
          <p:cNvSpPr txBox="1"/>
          <p:nvPr/>
        </p:nvSpPr>
        <p:spPr>
          <a:xfrm rot="21275570">
            <a:off x="16182833" y="6238328"/>
            <a:ext cx="5867333" cy="1740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6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Parentheses matter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Two more common mistakes</a:t>
            </a:r>
          </a:p>
        </p:txBody>
      </p:sp>
      <p:pic>
        <p:nvPicPr>
          <p:cNvPr id="59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Group 601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598" name="Shape 598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3.  Collapsing multiple tests into one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10 &lt; n &lt; 20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10 &lt; n</a:t>
              </a:r>
              <a:r>
                <a:t>,</a:t>
              </a:r>
              <a:r>
                <a:rPr>
                  <a:solidFill>
                    <a:srgbClr val="FF26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 &lt; 20</a:t>
              </a:r>
              <a:r>
                <a:t>)</a:t>
              </a:r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602" name="Shape 602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rgbClr val="FF2600"/>
                  </a:solidFill>
                </a:rPr>
                <a:t>n == 5 | n == 6 | n == 7 | n == 8</a:t>
              </a:r>
              <a: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filter(babynames, </a:t>
              </a:r>
              <a:r>
                <a:rPr>
                  <a:solidFill>
                    <a:schemeClr val="accent2"/>
                  </a:solidFill>
                </a:rPr>
                <a:t>n %in% c(5, 6, 7, 8)</a:t>
              </a:r>
              <a:r>
                <a:t>)</a:t>
              </a:r>
            </a:p>
          </p:txBody>
        </p:sp>
        <p:sp>
          <p:nvSpPr>
            <p:cNvPr id="604" name="Shape 604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 defTabSz="543305">
                <a:spcBef>
                  <a:spcPts val="2200"/>
                </a:spcBef>
                <a:defRPr sz="558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4.  Stringing together many tests (when you could use %in%)</a:t>
              </a:r>
            </a:p>
          </p:txBody>
        </p:sp>
      </p:grpSp>
      <p:sp>
        <p:nvSpPr>
          <p:cNvPr id="606" name="Shape 60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1136775" y="280955"/>
            <a:ext cx="22091220" cy="4298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9" name="Shape 609"/>
          <p:cNvSpPr txBox="1"/>
          <p:nvPr/>
        </p:nvSpPr>
        <p:spPr>
          <a:xfrm>
            <a:off x="1430821" y="39693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"Sue", sex == "M")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1917 M     Sue       7    0.0000073 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1927 M     Sue       5    0.0000043 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…       …       …            …</a:t>
            </a:r>
          </a:p>
        </p:txBody>
      </p:sp>
      <p:sp>
        <p:nvSpPr>
          <p:cNvPr id="610" name="Shape 610"/>
          <p:cNvSpPr/>
          <p:nvPr/>
        </p:nvSpPr>
        <p:spPr>
          <a:xfrm>
            <a:off x="1117545" y="4856587"/>
            <a:ext cx="22091220" cy="40536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 txBox="1"/>
          <p:nvPr/>
        </p:nvSpPr>
        <p:spPr>
          <a:xfrm>
            <a:off x="1411591" y="4921765"/>
            <a:ext cx="21841984" cy="3923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filter(babynames, (n == 5 | n == 6) &amp;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1880     F    Abby     6 6.147289e-05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1880     F  Aileen     6 6.147289e-05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  …     …            …</a:t>
            </a:r>
          </a:p>
        </p:txBody>
      </p:sp>
      <p:sp>
        <p:nvSpPr>
          <p:cNvPr id="612" name="Shape 612"/>
          <p:cNvSpPr/>
          <p:nvPr/>
        </p:nvSpPr>
        <p:spPr>
          <a:xfrm>
            <a:off x="1136775" y="9238365"/>
            <a:ext cx="22091220" cy="4196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3" name="Shape 613"/>
          <p:cNvSpPr txBox="1"/>
          <p:nvPr/>
        </p:nvSpPr>
        <p:spPr>
          <a:xfrm>
            <a:off x="1430821" y="9303542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02412">
              <a:spcBef>
                <a:spcPts val="1200"/>
              </a:spcBef>
              <a:defRPr sz="4300"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"Acura" | name =="Lexus" |name =="Yugo")</a:t>
            </a: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year   sex  name     n         prop</a:t>
            </a:r>
            <a:endParaRPr>
              <a:solidFill>
                <a:srgbClr val="A6AAA9"/>
              </a:solidFill>
            </a:endParaRP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1990     F Lexus    36 1.752932e-05</a:t>
            </a:r>
            <a:endParaRPr>
              <a:solidFill>
                <a:srgbClr val="A6AAA9"/>
              </a:solidFill>
            </a:endParaRPr>
          </a:p>
          <a:p>
            <a:pPr algn="l" defTabSz="502412">
              <a:spcBef>
                <a:spcPts val="12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2  1990     M Lexus    12 5.579156e-06</a:t>
            </a:r>
            <a:endParaRPr>
              <a:solidFill>
                <a:srgbClr val="A6AAA9"/>
              </a:solidFill>
            </a:endParaRPr>
          </a:p>
          <a:p>
            <a:pPr algn="l" defTabSz="502412">
              <a:spcBef>
                <a:spcPts val="800"/>
              </a:spcBef>
              <a:defRPr sz="3096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    …     …     …     …            …</a:t>
            </a:r>
          </a:p>
        </p:txBody>
      </p:sp>
      <p:sp>
        <p:nvSpPr>
          <p:cNvPr id="614" name="Shape 614"/>
          <p:cNvSpPr/>
          <p:nvPr/>
        </p:nvSpPr>
        <p:spPr>
          <a:xfrm>
            <a:off x="602808" y="-137617"/>
            <a:ext cx="23159155" cy="9301098"/>
          </a:xfrm>
          <a:prstGeom prst="rect">
            <a:avLst/>
          </a:prstGeom>
          <a:solidFill>
            <a:srgbClr val="FFFFFF">
              <a:alpha val="74525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arrange()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1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arrange()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Order rows from smallest to largest values.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arrange(</a:t>
            </a:r>
            <a:r>
              <a:t>.data,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23" name="Shape 623"/>
          <p:cNvSpPr/>
          <p:nvPr/>
        </p:nvSpPr>
        <p:spPr>
          <a:xfrm>
            <a:off x="7647471" y="6005312"/>
            <a:ext cx="9371014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one or more columns to order by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(additional columns will be used as tie breakers)</a:t>
            </a:r>
          </a:p>
        </p:txBody>
      </p:sp>
      <p:sp>
        <p:nvSpPr>
          <p:cNvPr id="624" name="Shape 624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 to transform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arrange()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Order rows from smallest to largest values.</a:t>
            </a:r>
          </a:p>
        </p:txBody>
      </p:sp>
      <p:grpSp>
        <p:nvGrpSpPr>
          <p:cNvPr id="632" name="Group 632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</a:t>
              </a:r>
              <a:r>
                <a:t>babynames</a:t>
              </a:r>
              <a:r>
                <a:rPr>
                  <a:solidFill>
                    <a:srgbClr val="000000"/>
                  </a:solidFill>
                </a:rPr>
                <a:t>,</a:t>
              </a:r>
              <a:r>
                <a:t> n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633" name="Shape 633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634" name="Shape 634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635" name="Table 635"/>
          <p:cNvGraphicFramePr/>
          <p:nvPr/>
        </p:nvGraphicFramePr>
        <p:xfrm>
          <a:off x="3017289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6" name="Table 636"/>
          <p:cNvGraphicFramePr/>
          <p:nvPr/>
        </p:nvGraphicFramePr>
        <p:xfrm>
          <a:off x="13223358" y="74685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37" name="Shape 6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desc()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Changes ordering to largest to smallest.</a:t>
            </a:r>
          </a:p>
        </p:txBody>
      </p:sp>
      <p:grpSp>
        <p:nvGrpSpPr>
          <p:cNvPr id="644" name="Group 644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642" name="Shape 642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3" name="Shape 643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645" name="Shape 645"/>
          <p:cNvSpPr txBox="1"/>
          <p:nvPr/>
        </p:nvSpPr>
        <p:spPr>
          <a:xfrm>
            <a:off x="5386594" y="6587040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646" name="Shape 646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647" name="Table 647"/>
          <p:cNvGraphicFramePr/>
          <p:nvPr/>
        </p:nvGraphicFramePr>
        <p:xfrm>
          <a:off x="3017289" y="7493939"/>
          <a:ext cx="8632803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8" name="Table 648"/>
          <p:cNvGraphicFramePr/>
          <p:nvPr/>
        </p:nvGraphicFramePr>
        <p:xfrm>
          <a:off x="13223358" y="74685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49" name="Shape 6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Help me</a:t>
            </a:r>
          </a:p>
        </p:txBody>
      </p:sp>
      <p:sp>
        <p:nvSpPr>
          <p:cNvPr id="652" name="Shape 652"/>
          <p:cNvSpPr txBox="1"/>
          <p:nvPr>
            <p:ph type="body" sz="quarter" idx="4294967295"/>
          </p:nvPr>
        </p:nvSpPr>
        <p:spPr>
          <a:xfrm>
            <a:off x="7006928" y="4026744"/>
            <a:ext cx="10370143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is the smallest value of </a:t>
            </a:r>
            <a:r>
              <a:rPr b="1"/>
              <a:t>n</a:t>
            </a:r>
            <a:r>
              <a:t>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is the largest?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babynames.csv</a:t>
            </a:r>
          </a:p>
        </p:txBody>
      </p:sp>
      <p:sp>
        <p:nvSpPr>
          <p:cNvPr id="182" name="Shape 182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year,sex,name,n,prop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1880,F,Mary,7065,0.07238359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1880,F,Anna,2604,0.02667896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1880,F,Emma,2003,0.02052149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1880,F,Elizabeth,1939,0.01986579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1880,F,Minnie,1746,0.01788843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1880,F,Margaret,1578,0.0161672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1880,F,Ida,1472,0.01508119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1880,F,Alice,1414,0.01448696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Shape 656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7" name="Shape 657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    name     n  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2007     M       Aaban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2007     M      Aareon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2007     M       Aaris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2007     M         Abd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2007     M  Abdulazeez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2007     M   Abdulhadi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2007     M  Abdulhamid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2007     M  Abdulkadir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2007     M Abdulraheem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2007     M  Abdulrahim     5 2.259872e-06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>
                <a:solidFill>
                  <a:srgbClr val="A6AAA9"/>
                </a:solidFill>
              </a:rPr>
              <a:t># … with 1,924,655 more rows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2" name="Shape 662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desc(n))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1947     F   Linda 99680 0.05483609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1948     F   Linda 96211 0.05521159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1947     M   James 94763 0.05102057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1957     M Michael 92726 0.04238659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1947     M  Robert 91646 0.04934237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1949     F   Linda 91010 0.05184281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1956     M Michael 90623 0.04225479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1958     M Michael 90517 0.04203881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1948     M   James 88588 0.04969679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1954     M Michael 88493 0.04279403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… with 1,924,655 more rows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Shape 666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7" name="Shape 667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desc(prop))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1880     M    John  9655 0.08154630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1881     M    John  8769 0.08098299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1880     M William  9531 0.08049899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1883     M    John  8894 0.07907324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1881     M William  8524 0.07872038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1882     M    John  9557 0.07831617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1884     M    John  9388 0.07648751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1882     M William  9298 0.07619375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1886     M    John  9026 0.07582198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1885     M    John  8756 0.07551791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68" name="Shape 668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9" name="Shape 669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arrange(babynames, desc(n))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 year   sex    name     n       prop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1  1947     F   Linda 99680 0.05483609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2  1948     F   Linda 96211 0.05521159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3  1947     M   James 94763 0.05102057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4  1957     M Michael 92726 0.04238659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5  1947     M  Robert 91646 0.04934237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6  1949     F   Linda 91010 0.05184281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7  1956     M Michael 90623 0.04225479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8  1958     M Michael 90517 0.04203881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9  1948     M   James 88588 0.04969679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10  1954     M Michael 88493 0.04279403</a:t>
            </a:r>
            <a:endParaRPr>
              <a:solidFill>
                <a:srgbClr val="A6AAA9"/>
              </a:solidFill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... with 1,858,679 more rows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673" name="Shape 673"/>
          <p:cNvSpPr txBox="1"/>
          <p:nvPr>
            <p:ph type="body" idx="4294967295"/>
          </p:nvPr>
        </p:nvSpPr>
        <p:spPr>
          <a:xfrm>
            <a:off x="3464738" y="3295784"/>
            <a:ext cx="17454524" cy="832960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t>What was the most popular name in a single year? Use </a:t>
            </a:r>
            <a:r>
              <a:rPr b="1"/>
              <a:t>desc()</a:t>
            </a:r>
            <a:r>
              <a:t> and </a:t>
            </a:r>
            <a:r>
              <a:rPr b="1"/>
              <a:t>arrange()</a:t>
            </a:r>
            <a:r>
              <a:t> to find:</a:t>
            </a:r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t>the highest </a:t>
            </a:r>
            <a:r>
              <a:rPr b="1"/>
              <a:t>n</a:t>
            </a:r>
            <a:endParaRPr b="1"/>
          </a:p>
          <a:p>
            <a:pPr marL="622300" indent="-622300" defTabSz="584200">
              <a:lnSpc>
                <a:spcPct val="70000"/>
              </a:lnSpc>
              <a:spcBef>
                <a:spcPts val="5600"/>
              </a:spcBef>
              <a:buSzPct val="100000"/>
              <a:defRPr sz="6400">
                <a:solidFill>
                  <a:srgbClr val="005493"/>
                </a:solidFill>
              </a:defRPr>
            </a:pPr>
            <a:r>
              <a:t>the highest</a:t>
            </a:r>
            <a:r>
              <a:rPr b="1"/>
              <a:t> prop</a:t>
            </a:r>
          </a:p>
        </p:txBody>
      </p:sp>
      <p:pic>
        <p:nvPicPr>
          <p:cNvPr id="674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675" name="Shape 675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4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%&gt;%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0" name="Shape 680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Steps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3.	 Arrange those columns so that the most popular names appear near the top.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6" name="Shape 686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boys_2015</a:t>
            </a:r>
            <a:r>
              <a:t> &lt;- filter(babynames,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boys_2015</a:t>
            </a:r>
            <a:r>
              <a:t> &lt;- select(</a:t>
            </a:r>
            <a:r>
              <a:rPr>
                <a:solidFill>
                  <a:schemeClr val="accent1"/>
                </a:solidFill>
              </a:rPr>
              <a:t>boys_2015</a:t>
            </a:r>
            <a: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boys_2015</a:t>
            </a:r>
            <a:r>
              <a:t> &lt;- arrange(</a:t>
            </a:r>
            <a:r>
              <a:rPr>
                <a:solidFill>
                  <a:schemeClr val="accent2"/>
                </a:solidFill>
              </a:rPr>
              <a:t>boys_2015</a:t>
            </a:r>
            <a: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Steps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1" name="Shape 691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arrange(select(filter(babynames,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sex == "M"), name, n), desc(n))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Steps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Group 704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702" name="Group 702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700" name="Group 700"/>
              <p:cNvGrpSpPr/>
              <p:nvPr/>
            </p:nvGrpSpPr>
            <p:grpSpPr>
              <a:xfrm>
                <a:off x="0" y="-1"/>
                <a:ext cx="10484518" cy="5230189"/>
                <a:chOff x="0" y="0"/>
                <a:chExt cx="10484517" cy="5230187"/>
              </a:xfrm>
            </p:grpSpPr>
            <p:sp>
              <p:nvSpPr>
                <p:cNvPr id="696" name="Shape 696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97" name="Shape 697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98" name="Shape 698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99" name="Shape 699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01" name="Shape 701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/>
                <a:r>
                  <a:t>%&gt;%</a:t>
                </a:r>
              </a:p>
            </p:txBody>
          </p:sp>
        </p:grpSp>
        <p:sp>
          <p:nvSpPr>
            <p:cNvPr id="703" name="Shape 703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 babynames   %&gt;%   filter(</a:t>
              </a:r>
              <a:r>
                <a:rPr u="sng"/>
                <a:t>      </a:t>
              </a:r>
              <a:r>
                <a:t>, n == 99680)</a:t>
              </a:r>
            </a:p>
          </p:txBody>
        </p:sp>
      </p:grpSp>
      <p:sp>
        <p:nvSpPr>
          <p:cNvPr id="705" name="Shape 70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3130169" y="7135765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25779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Passes result on left into first argument of function on right.</a:t>
            </a:r>
          </a:p>
        </p:txBody>
      </p:sp>
      <p:grpSp>
        <p:nvGrpSpPr>
          <p:cNvPr id="710" name="Group 710"/>
          <p:cNvGrpSpPr/>
          <p:nvPr/>
        </p:nvGrpSpPr>
        <p:grpSpPr>
          <a:xfrm>
            <a:off x="3129673" y="8295379"/>
            <a:ext cx="18159420" cy="3966426"/>
            <a:chOff x="0" y="0"/>
            <a:chExt cx="18159418" cy="3966424"/>
          </a:xfrm>
        </p:grpSpPr>
        <p:sp>
          <p:nvSpPr>
            <p:cNvPr id="707" name="Shape 707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8" name="Shape 708"/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t>filter(</a:t>
              </a:r>
              <a:r>
                <a:rPr>
                  <a:solidFill>
                    <a:schemeClr val="accent1"/>
                  </a:solidFill>
                </a:rPr>
                <a:t>babynames</a:t>
              </a:r>
              <a: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1"/>
                  </a:solidFill>
                </a:rPr>
                <a:t>babynames</a:t>
              </a:r>
              <a:r>
                <a:t> %&gt;% filter(n == 99680)</a:t>
              </a:r>
            </a:p>
          </p:txBody>
        </p:sp>
        <p:sp>
          <p:nvSpPr>
            <p:cNvPr id="709" name="Shape 709"/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So, for example, these do the same thing. Try it.</a:t>
              </a:r>
            </a:p>
          </p:txBody>
        </p:sp>
      </p:grpSp>
      <p:sp>
        <p:nvSpPr>
          <p:cNvPr id="711" name="Shape 71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/>
        </p:nvSpPr>
        <p:spPr>
          <a:xfrm>
            <a:off x="1146390" y="2684721"/>
            <a:ext cx="22091220" cy="54191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4" name="Shape 714"/>
          <p:cNvSpPr txBox="1"/>
          <p:nvPr/>
        </p:nvSpPr>
        <p:spPr>
          <a:xfrm>
            <a:off x="1271008" y="2904877"/>
            <a:ext cx="21841984" cy="560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6">
                    <a:lumOff val="-8741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boys_2015</a:t>
            </a:r>
            <a:r>
              <a:t> &lt;- filter(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babynames</a:t>
            </a:r>
            <a: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boys_2015</a:t>
            </a:r>
            <a:r>
              <a:t> &lt;- select(</a:t>
            </a:r>
            <a:r>
              <a:rPr>
                <a:solidFill>
                  <a:schemeClr val="accent1"/>
                </a:solidFill>
              </a:rPr>
              <a:t>boys_2015</a:t>
            </a:r>
            <a: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boys_2015</a:t>
            </a:r>
            <a:r>
              <a:t> &lt;- arrange(</a:t>
            </a:r>
            <a:r>
              <a:rPr>
                <a:solidFill>
                  <a:schemeClr val="accent2"/>
                </a:solidFill>
              </a:rPr>
              <a:t>boys_2015</a:t>
            </a:r>
            <a: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boys_2015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Pipes</a:t>
            </a:r>
          </a:p>
        </p:txBody>
      </p:sp>
      <p:sp>
        <p:nvSpPr>
          <p:cNvPr id="716" name="Shape 716"/>
          <p:cNvSpPr/>
          <p:nvPr/>
        </p:nvSpPr>
        <p:spPr>
          <a:xfrm>
            <a:off x="1146390" y="85164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7" name="Shape 717"/>
          <p:cNvSpPr txBox="1"/>
          <p:nvPr/>
        </p:nvSpPr>
        <p:spPr>
          <a:xfrm>
            <a:off x="1271008" y="87366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</a:t>
            </a:r>
            <a:r>
              <a:rPr>
                <a:solidFill>
                  <a:schemeClr val="accent6">
                    <a:lumOff val="-8741"/>
                  </a:schemeClr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</a:t>
            </a:r>
            <a:r>
              <a:t> filter(year == 2015, sex == "M") </a:t>
            </a:r>
            <a:r>
              <a:rPr>
                <a:solidFill>
                  <a:schemeClr val="accent1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2"/>
                </a:solidFill>
              </a:rPr>
              <a:t>  </a:t>
            </a:r>
            <a:r>
              <a:t>select(name, n) </a:t>
            </a:r>
            <a:r>
              <a:rPr>
                <a:solidFill>
                  <a:schemeClr val="accent2"/>
                </a:solidFill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2600"/>
                </a:solidFill>
              </a:rPr>
              <a:t>  </a:t>
            </a:r>
            <a:r>
              <a:t>arrange(desc(n))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babynames.csv</a:t>
            </a:r>
          </a:p>
        </p:txBody>
      </p:sp>
      <p:sp>
        <p:nvSpPr>
          <p:cNvPr id="187" name="Shape 187"/>
          <p:cNvSpPr/>
          <p:nvPr/>
        </p:nvSpPr>
        <p:spPr>
          <a:xfrm>
            <a:off x="5642073" y="4326134"/>
            <a:ext cx="13134619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8" name="Shape 188"/>
          <p:cNvSpPr txBox="1"/>
          <p:nvPr/>
        </p:nvSpPr>
        <p:spPr>
          <a:xfrm>
            <a:off x="6006793" y="4488650"/>
            <a:ext cx="12566840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year</a:t>
            </a:r>
            <a:r>
              <a:rPr>
                <a:solidFill>
                  <a:srgbClr val="000000"/>
                </a:solidFill>
              </a:rPr>
              <a:t>,</a:t>
            </a:r>
            <a:r>
              <a:t>sex</a:t>
            </a:r>
            <a:r>
              <a:rPr>
                <a:solidFill>
                  <a:srgbClr val="000000"/>
                </a:solidFill>
              </a:rPr>
              <a:t>,</a:t>
            </a:r>
            <a:r>
              <a:t>name</a:t>
            </a:r>
            <a:r>
              <a:rPr>
                <a:solidFill>
                  <a:srgbClr val="000000"/>
                </a:solidFill>
              </a:rPr>
              <a:t>,</a:t>
            </a:r>
            <a:r>
              <a:t>n</a:t>
            </a:r>
            <a:r>
              <a:rPr>
                <a:solidFill>
                  <a:srgbClr val="000000"/>
                </a:solidFill>
              </a:rPr>
              <a:t>,</a:t>
            </a:r>
            <a:r>
              <a:t>prop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Mary</a:t>
            </a:r>
            <a:r>
              <a:rPr>
                <a:solidFill>
                  <a:srgbClr val="000000"/>
                </a:solidFill>
              </a:rPr>
              <a:t>,</a:t>
            </a:r>
            <a:r>
              <a:t>7065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0.07238359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Anna</a:t>
            </a:r>
            <a:r>
              <a:rPr>
                <a:solidFill>
                  <a:srgbClr val="000000"/>
                </a:solidFill>
              </a:rPr>
              <a:t>,</a:t>
            </a:r>
            <a:r>
              <a:t>2604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0.02667896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Emma</a:t>
            </a:r>
            <a:r>
              <a:rPr>
                <a:solidFill>
                  <a:srgbClr val="000000"/>
                </a:solidFill>
              </a:rPr>
              <a:t>,</a:t>
            </a:r>
            <a:r>
              <a:t>2003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0.02052149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Elizabeth</a:t>
            </a:r>
            <a:r>
              <a:rPr>
                <a:solidFill>
                  <a:srgbClr val="000000"/>
                </a:solidFill>
              </a:rPr>
              <a:t>,</a:t>
            </a:r>
            <a:r>
              <a:t>1939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0.01986579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Minnie</a:t>
            </a:r>
            <a:r>
              <a:rPr>
                <a:solidFill>
                  <a:srgbClr val="000000"/>
                </a:solidFill>
              </a:rPr>
              <a:t>,</a:t>
            </a:r>
            <a:r>
              <a:t>1746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0.01788843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Margaret</a:t>
            </a:r>
            <a:r>
              <a:rPr>
                <a:solidFill>
                  <a:srgbClr val="000000"/>
                </a:solidFill>
              </a:rPr>
              <a:t>,</a:t>
            </a:r>
            <a:r>
              <a:t>1578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0.0161672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Ida</a:t>
            </a:r>
            <a:r>
              <a:rPr>
                <a:solidFill>
                  <a:srgbClr val="000000"/>
                </a:solidFill>
              </a:rPr>
              <a:t>,</a:t>
            </a:r>
            <a:r>
              <a:t>1472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0.01508119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D6D6D6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1880</a:t>
            </a:r>
            <a:r>
              <a:rPr>
                <a:solidFill>
                  <a:srgbClr val="000000"/>
                </a:solidFill>
              </a:rPr>
              <a:t>,</a:t>
            </a:r>
            <a:r>
              <a:t>F</a:t>
            </a:r>
            <a:r>
              <a:rPr>
                <a:solidFill>
                  <a:srgbClr val="000000"/>
                </a:solidFill>
              </a:rPr>
              <a:t>,</a:t>
            </a:r>
            <a:r>
              <a:t>Alice</a:t>
            </a:r>
            <a:r>
              <a:rPr>
                <a:solidFill>
                  <a:srgbClr val="000000"/>
                </a:solidFill>
              </a:rPr>
              <a:t>,</a:t>
            </a:r>
            <a:r>
              <a:t>1414</a:t>
            </a:r>
            <a:r>
              <a:rPr>
                <a:solidFill>
                  <a:srgbClr val="000000"/>
                </a:solidFill>
              </a:rPr>
              <a:t>,</a:t>
            </a:r>
            <a:r>
              <a:t>0.01448696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0" name="Shape 720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foo_foo &lt;- little_bunny()</a:t>
            </a:r>
          </a:p>
        </p:txBody>
      </p:sp>
      <p:sp>
        <p:nvSpPr>
          <p:cNvPr id="721" name="Shape 721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2" name="Shape 722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foo_foo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hop_through(forest)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scoop_up(field_mouse)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bop_on(head)</a:t>
            </a:r>
          </a:p>
        </p:txBody>
      </p:sp>
      <p:grpSp>
        <p:nvGrpSpPr>
          <p:cNvPr id="726" name="Group 726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723" name="Shape 723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4" name="Shape 724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foo_foo2 &lt;- hop_through(foo_foo,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foo_foo3 &lt;- scoop_up(foo_foo2, field_mouse)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bop_on(foo_foo3,  head)</a:t>
              </a:r>
            </a:p>
          </p:txBody>
        </p:sp>
        <p:sp>
          <p:nvSpPr>
            <p:cNvPr id="725" name="Shape 725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vs.</a:t>
              </a:r>
            </a:p>
          </p:txBody>
        </p:sp>
      </p:grpSp>
      <p:sp>
        <p:nvSpPr>
          <p:cNvPr id="727" name="Shape 7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6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733" name="Group 733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731" name="Shape 73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2" name="Shape 73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Cmd</a:t>
              </a:r>
            </a:p>
          </p:txBody>
        </p:sp>
      </p:grpSp>
      <p:grpSp>
        <p:nvGrpSpPr>
          <p:cNvPr id="736" name="Group 736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734" name="Shape 734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5" name="Shape 735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6016617" y="5081377"/>
            <a:ext cx="2719184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(Mac)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16075426" y="7285248"/>
            <a:ext cx="4893817" cy="134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(Windows)</a:t>
            </a:r>
          </a:p>
        </p:txBody>
      </p:sp>
      <p:grpSp>
        <p:nvGrpSpPr>
          <p:cNvPr id="742" name="Group 742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740" name="Shape 740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1" name="Shape 741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Shift</a:t>
              </a:r>
            </a:p>
          </p:txBody>
        </p:sp>
      </p:grpSp>
      <p:sp>
        <p:nvSpPr>
          <p:cNvPr id="743" name="Shape 743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746" name="Group 746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744" name="Shape 744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Ctrl</a:t>
              </a:r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747" name="Shape 747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</a:t>
              </a:r>
            </a:p>
          </p:txBody>
        </p:sp>
      </p:grpSp>
      <p:sp>
        <p:nvSpPr>
          <p:cNvPr id="750" name="Shape 750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grpSp>
        <p:nvGrpSpPr>
          <p:cNvPr id="753" name="Group 753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78715" dir="4697745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Shift</a:t>
              </a:r>
            </a:p>
          </p:txBody>
        </p:sp>
      </p:grpSp>
      <p:sp>
        <p:nvSpPr>
          <p:cNvPr id="754" name="Shape 754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758" name="Shape 758"/>
          <p:cNvSpPr txBox="1"/>
          <p:nvPr>
            <p:ph type="body" idx="4294967295"/>
          </p:nvPr>
        </p:nvSpPr>
        <p:spPr>
          <a:xfrm>
            <a:off x="1484670" y="2596500"/>
            <a:ext cx="21414660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 startAt="1"/>
              <a:defRPr sz="6400">
                <a:solidFill>
                  <a:srgbClr val="005493"/>
                </a:solidFill>
              </a:defRPr>
            </a:pPr>
            <a:r>
              <a:t>Filters babynames to the girls that were born in 2017, </a:t>
            </a:r>
            <a:r>
              <a:rPr i="1"/>
              <a:t>then…</a:t>
            </a:r>
            <a:endParaRPr i="1"/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 startAt="1"/>
              <a:defRPr sz="6400">
                <a:solidFill>
                  <a:srgbClr val="005493"/>
                </a:solidFill>
              </a:defRPr>
            </a:pPr>
            <a:r>
              <a:t>Selects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columns, </a:t>
            </a:r>
            <a:r>
              <a:rPr i="1"/>
              <a:t>then…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 startAt="1"/>
              <a:defRPr sz="6400">
                <a:solidFill>
                  <a:srgbClr val="005493"/>
                </a:solidFill>
              </a:defRPr>
            </a:pPr>
            <a:r>
              <a:t>Arranges the results so that the most popular names are near the top.</a:t>
            </a:r>
          </a:p>
        </p:txBody>
      </p:sp>
      <p:pic>
        <p:nvPicPr>
          <p:cNvPr id="75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760" name="Shape 7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9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3" name="Shape 763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filter(year == 2017,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arrange(desc(n))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 name         n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1 Emma      19738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2 Olivia    18632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3 Ava       15902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4 Isabella  15100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5 Sophia    14831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6 Mia       13437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7 Charlotte 12893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8 Amelia    11800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9 Evelyn    10675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## … with 20,170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6037798" y="5283199"/>
            <a:ext cx="1230840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Payoff!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6 - Exam</a:t>
            </a:r>
          </a:p>
        </p:txBody>
      </p:sp>
      <p:sp>
        <p:nvSpPr>
          <p:cNvPr id="768" name="Shape 768"/>
          <p:cNvSpPr txBox="1"/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76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770" name="Shape 77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9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Shape 774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Shape 775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"Garrett", sex == "M")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select(year, prop)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prop))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6037798" y="3759199"/>
            <a:ext cx="12308404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Plotting groups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Rplot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748" y="5302691"/>
            <a:ext cx="17106901" cy="84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0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Shape 781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"Michael")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</a:t>
            </a:r>
            <a:r>
              <a:rPr>
                <a:solidFill>
                  <a:schemeClr val="accent1"/>
                </a:solidFill>
              </a:rPr>
              <a:t>point</a:t>
            </a:r>
            <a:r>
              <a:t>(mapping = aes(year, prop))</a:t>
            </a:r>
          </a:p>
        </p:txBody>
      </p:sp>
      <p:pic>
        <p:nvPicPr>
          <p:cNvPr id="783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0800000">
            <a:off x="10899520" y="2793226"/>
            <a:ext cx="3323267" cy="945339"/>
          </a:xfrm>
          <a:prstGeom prst="rect">
            <a:avLst/>
          </a:prstGeom>
        </p:spPr>
      </p:pic>
      <p:sp>
        <p:nvSpPr>
          <p:cNvPr id="785" name="Shape 785"/>
          <p:cNvSpPr txBox="1"/>
          <p:nvPr/>
        </p:nvSpPr>
        <p:spPr>
          <a:xfrm rot="21275570">
            <a:off x="14297237" y="2446970"/>
            <a:ext cx="4759312" cy="128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44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Did not filter on SEX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Rplot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320" y="5302691"/>
            <a:ext cx="17106901" cy="84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Shape 79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"Michael")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</a:t>
            </a:r>
            <a:r>
              <a:rPr>
                <a:solidFill>
                  <a:schemeClr val="accent1"/>
                </a:solidFill>
              </a:rPr>
              <a:t>line</a:t>
            </a:r>
            <a:r>
              <a:t>(mapping = aes(year, prop))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5-04 at 10.42.00 AM.png"/>
          <p:cNvPicPr>
            <a:picLocks noChangeAspect="1"/>
          </p:cNvPicPr>
          <p:nvPr/>
        </p:nvPicPr>
        <p:blipFill>
          <a:blip r:embed="rId2">
            <a:extLst/>
          </a:blip>
          <a:srcRect l="4662" t="19100" r="4662" b="8130"/>
          <a:stretch>
            <a:fillRect/>
          </a:stretch>
        </p:blipFill>
        <p:spPr>
          <a:xfrm>
            <a:off x="2407186" y="4659712"/>
            <a:ext cx="8623752" cy="51683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1" name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0383" y="3329939"/>
            <a:ext cx="16505335" cy="109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Click Import Dataset From Text (readr)…</a:t>
            </a:r>
          </a:p>
        </p:txBody>
      </p:sp>
      <p:sp>
        <p:nvSpPr>
          <p:cNvPr id="194" name="Shape 194"/>
          <p:cNvSpPr/>
          <p:nvPr/>
        </p:nvSpPr>
        <p:spPr>
          <a:xfrm flipH="1">
            <a:off x="6279885" y="4537275"/>
            <a:ext cx="6096839" cy="8094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1867"/>
                </a:lnTo>
                <a:lnTo>
                  <a:pt x="21562" y="7499"/>
                </a:lnTo>
                <a:lnTo>
                  <a:pt x="23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6256142" y="5242718"/>
            <a:ext cx="2567516" cy="206965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96" name="Screen Shot 2019-05-04 at 10.42.00 AM.png"/>
          <p:cNvPicPr>
            <a:picLocks noChangeAspect="1"/>
          </p:cNvPicPr>
          <p:nvPr/>
        </p:nvPicPr>
        <p:blipFill>
          <a:blip r:embed="rId2">
            <a:extLst/>
          </a:blip>
          <a:srcRect l="44605" t="26901" r="26261" b="40792"/>
          <a:stretch>
            <a:fillRect/>
          </a:stretch>
        </p:blipFill>
        <p:spPr>
          <a:xfrm>
            <a:off x="12318429" y="4552822"/>
            <a:ext cx="9742503" cy="80679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07904" y="5114576"/>
            <a:ext cx="4601703" cy="1654361"/>
          </a:xfrm>
          <a:prstGeom prst="rect">
            <a:avLst/>
          </a:prstGeom>
        </p:spPr>
      </p:pic>
      <p:pic>
        <p:nvPicPr>
          <p:cNvPr id="19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10800000">
            <a:off x="14334984" y="2372471"/>
            <a:ext cx="3299917" cy="2688537"/>
          </a:xfrm>
          <a:prstGeom prst="rect">
            <a:avLst/>
          </a:prstGeom>
        </p:spPr>
      </p:pic>
      <p:sp>
        <p:nvSpPr>
          <p:cNvPr id="201" name="Shape 20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4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2"/>
      <p:bldP build="whole" bldLvl="1" animBg="1" rev="0" advAuto="0" spid="199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R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748" y="5302691"/>
            <a:ext cx="17106901" cy="84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Shape 794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5" name="Shape 795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"Michael")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prop, </a:t>
            </a:r>
            <a:r>
              <a:rPr>
                <a:solidFill>
                  <a:schemeClr val="accent1"/>
                </a:solidFill>
              </a:rPr>
              <a:t>group = sex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Rplot0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748" y="5302691"/>
            <a:ext cx="17106901" cy="84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9" name="Shape 799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Shape 800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filter(name == "Michael")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prop, </a:t>
            </a:r>
            <a:r>
              <a:rPr>
                <a:solidFill>
                  <a:schemeClr val="accent1"/>
                </a:solidFill>
              </a:rPr>
              <a:t>color = sex</a:t>
            </a:r>
            <a: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Rplot0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8550" y="5302691"/>
            <a:ext cx="17106900" cy="8409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Shape 804"/>
          <p:cNvSpPr/>
          <p:nvPr/>
        </p:nvSpPr>
        <p:spPr>
          <a:xfrm>
            <a:off x="1127160" y="666005"/>
            <a:ext cx="22091220" cy="45416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5" name="Shape 805"/>
          <p:cNvSpPr txBox="1"/>
          <p:nvPr/>
        </p:nvSpPr>
        <p:spPr>
          <a:xfrm>
            <a:off x="1421206" y="883582"/>
            <a:ext cx="21841984" cy="4413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 filter(name == "Michael")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prop)) </a:t>
            </a:r>
            <a:r>
              <a:rPr>
                <a:solidFill>
                  <a:schemeClr val="accent1"/>
                </a:solidFill>
              </a:rPr>
              <a:t>+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facet_wrap(~ sex)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What are the most popular names?</a:t>
            </a:r>
          </a:p>
        </p:txBody>
      </p:sp>
      <p:pic>
        <p:nvPicPr>
          <p:cNvPr id="808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11" name="Shape 811"/>
          <p:cNvSpPr txBox="1"/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Calculate the total number of children with each name?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Shape 81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Deriving information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408413" y="3710350"/>
            <a:ext cx="1160193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endParaRPr b="1">
              <a:solidFill>
                <a:srgbClr val="78AAD6"/>
              </a:solidFill>
            </a:endParaR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    </a:t>
            </a: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        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summarise()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2" name="Shape 82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summarise()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Compute table of summaries.</a:t>
            </a:r>
          </a:p>
        </p:txBody>
      </p:sp>
      <p:sp>
        <p:nvSpPr>
          <p:cNvPr id="824" name="Shape 824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5" name="Shape 825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summarise(</a:t>
            </a:r>
            <a:r>
              <a:t>total = sum(n)</a:t>
            </a:r>
            <a:r>
              <a:rPr>
                <a:solidFill>
                  <a:srgbClr val="000000"/>
                </a:solidFill>
              </a:rPr>
              <a:t>,</a:t>
            </a:r>
            <a:r>
              <a:t> max = max(n)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826" name="Table 826"/>
          <p:cNvGraphicFramePr/>
          <p:nvPr/>
        </p:nvGraphicFramePr>
        <p:xfrm>
          <a:off x="13481719" y="7433911"/>
          <a:ext cx="8515391" cy="32639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03607"/>
                <a:gridCol w="189817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max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348120517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99686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827" name="Shape 827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28" name="Table 828"/>
          <p:cNvGraphicFramePr/>
          <p:nvPr/>
        </p:nvGraphicFramePr>
        <p:xfrm>
          <a:off x="3067499" y="7493939"/>
          <a:ext cx="8632804" cy="106690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1415217"/>
                <a:gridCol w="1123444"/>
                <a:gridCol w="2159387"/>
                <a:gridCol w="1495137"/>
                <a:gridCol w="1950164"/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000">
                          <a:solidFill>
                            <a:srgbClr val="FFFFFF"/>
                          </a:solidFill>
                          <a:sym typeface="Helvetica"/>
                        </a:rPr>
                        <a:t>prop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9655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9532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0.0805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5927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5348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0.0451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1880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8769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William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8524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0.0787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James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5442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0.0503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Charles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4664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0.0431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Garrett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1881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Gideon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829" name="Shape 829"/>
          <p:cNvSpPr txBox="1"/>
          <p:nvPr/>
        </p:nvSpPr>
        <p:spPr>
          <a:xfrm>
            <a:off x="5436805" y="6613777"/>
            <a:ext cx="340474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833" name="Shape 833"/>
          <p:cNvSpPr txBox="1"/>
          <p:nvPr>
            <p:ph type="body" idx="4294967295"/>
          </p:nvPr>
        </p:nvSpPr>
        <p:spPr>
          <a:xfrm>
            <a:off x="4255017" y="2537401"/>
            <a:ext cx="15873966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Complete the code to extract the rows where </a:t>
            </a:r>
            <a:r>
              <a:rPr b="1"/>
              <a:t>name == "Khaleesi"</a:t>
            </a:r>
            <a:r>
              <a:t>. Then use </a:t>
            </a:r>
            <a:r>
              <a:rPr b="1"/>
              <a:t>summarise()</a:t>
            </a:r>
            <a:r>
              <a:t> and </a:t>
            </a:r>
            <a:r>
              <a:rPr b="1"/>
              <a:t>sum() </a:t>
            </a:r>
            <a:r>
              <a:t>and </a:t>
            </a:r>
            <a:r>
              <a:rPr b="1"/>
              <a:t>min()</a:t>
            </a:r>
            <a:r>
              <a:t>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The first  </a:t>
            </a:r>
            <a:r>
              <a:rPr b="1"/>
              <a:t>year </a:t>
            </a:r>
            <a:r>
              <a:t> Khaleesi appeared in the data</a:t>
            </a:r>
          </a:p>
        </p:txBody>
      </p:sp>
      <p:pic>
        <p:nvPicPr>
          <p:cNvPr id="834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835" name="Shape 83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34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9" name="Shape 839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summarise(total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  total first</a:t>
            </a:r>
            <a:endParaRPr>
              <a:solidFill>
                <a:srgbClr val="A6AAA9"/>
              </a:solidFill>
            </a:endParaRP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# 1  1964  2011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